
<file path=[Content_Types].xml><?xml version="1.0" encoding="utf-8"?>
<Types xmlns="http://schemas.openxmlformats.org/package/2006/content-types">
  <Default Extension="gif" ContentType="image/gif"/>
  <Default Extension="jpeg" ContentType="image/jpeg"/>
  <Default Extension="m4a" ContentType="audio/mp4"/>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74" r:id="rId1"/>
  </p:sldMasterIdLst>
  <p:notesMasterIdLst>
    <p:notesMasterId r:id="rId31"/>
  </p:notesMasterIdLst>
  <p:sldIdLst>
    <p:sldId id="256" r:id="rId2"/>
    <p:sldId id="286" r:id="rId3"/>
    <p:sldId id="259" r:id="rId4"/>
    <p:sldId id="293" r:id="rId5"/>
    <p:sldId id="260" r:id="rId6"/>
    <p:sldId id="261" r:id="rId7"/>
    <p:sldId id="262" r:id="rId8"/>
    <p:sldId id="284" r:id="rId9"/>
    <p:sldId id="283" r:id="rId10"/>
    <p:sldId id="264" r:id="rId11"/>
    <p:sldId id="265" r:id="rId12"/>
    <p:sldId id="266" r:id="rId13"/>
    <p:sldId id="282" r:id="rId14"/>
    <p:sldId id="289" r:id="rId15"/>
    <p:sldId id="301" r:id="rId16"/>
    <p:sldId id="305" r:id="rId17"/>
    <p:sldId id="304" r:id="rId18"/>
    <p:sldId id="306" r:id="rId19"/>
    <p:sldId id="303" r:id="rId20"/>
    <p:sldId id="302" r:id="rId21"/>
    <p:sldId id="308" r:id="rId22"/>
    <p:sldId id="300" r:id="rId23"/>
    <p:sldId id="307" r:id="rId24"/>
    <p:sldId id="267" r:id="rId25"/>
    <p:sldId id="269" r:id="rId26"/>
    <p:sldId id="270" r:id="rId27"/>
    <p:sldId id="309" r:id="rId28"/>
    <p:sldId id="277" r:id="rId29"/>
    <p:sldId id="310"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E79"/>
    <a:srgbClr val="7A81FF"/>
    <a:srgbClr val="76D6FF"/>
    <a:srgbClr val="D5FC79"/>
    <a:srgbClr val="000000"/>
    <a:srgbClr val="FFFD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467"/>
    <p:restoredTop sz="91408"/>
  </p:normalViewPr>
  <p:slideViewPr>
    <p:cSldViewPr snapToGrid="0" snapToObjects="1">
      <p:cViewPr varScale="1">
        <p:scale>
          <a:sx n="112" d="100"/>
          <a:sy n="112" d="100"/>
        </p:scale>
        <p:origin x="41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C4CB05-E83B-4844-85D7-414DE5DB025C}" type="datetimeFigureOut">
              <a:rPr lang="en-US" smtClean="0"/>
              <a:t>5/1/22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234B14-7355-534D-8DBF-F45A37827791}" type="slidenum">
              <a:rPr lang="en-US" smtClean="0"/>
              <a:t>‹#›</a:t>
            </a:fld>
            <a:endParaRPr lang="en-US"/>
          </a:p>
        </p:txBody>
      </p:sp>
    </p:spTree>
    <p:extLst>
      <p:ext uri="{BB962C8B-B14F-4D97-AF65-F5344CB8AC3E}">
        <p14:creationId xmlns:p14="http://schemas.microsoft.com/office/powerpoint/2010/main" val="2997613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www.internetvibes.net</a:t>
            </a:r>
            <a:r>
              <a:rPr lang="en-US" dirty="0"/>
              <a:t>/2021/01/15/what-you-should-do-when-struggling-to-hear/</a:t>
            </a:r>
          </a:p>
        </p:txBody>
      </p:sp>
      <p:sp>
        <p:nvSpPr>
          <p:cNvPr id="4" name="Slide Number Placeholder 3"/>
          <p:cNvSpPr>
            <a:spLocks noGrp="1"/>
          </p:cNvSpPr>
          <p:nvPr>
            <p:ph type="sldNum" sz="quarter" idx="5"/>
          </p:nvPr>
        </p:nvSpPr>
        <p:spPr/>
        <p:txBody>
          <a:bodyPr/>
          <a:lstStyle/>
          <a:p>
            <a:fld id="{ED234B14-7355-534D-8DBF-F45A37827791}" type="slidenum">
              <a:rPr lang="en-US" smtClean="0"/>
              <a:t>2</a:t>
            </a:fld>
            <a:endParaRPr lang="en-US"/>
          </a:p>
        </p:txBody>
      </p:sp>
    </p:spTree>
    <p:extLst>
      <p:ext uri="{BB962C8B-B14F-4D97-AF65-F5344CB8AC3E}">
        <p14:creationId xmlns:p14="http://schemas.microsoft.com/office/powerpoint/2010/main" val="26027314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on each speaker icon to play an example of the song, “Are You </a:t>
            </a:r>
            <a:r>
              <a:rPr lang="en-US" dirty="0" err="1"/>
              <a:t>Gonna</a:t>
            </a:r>
            <a:r>
              <a:rPr lang="en-US" dirty="0"/>
              <a:t> Be My Girl” by Jet, at different levels of hearing loss.</a:t>
            </a:r>
          </a:p>
          <a:p>
            <a:endParaRPr lang="en-US" dirty="0"/>
          </a:p>
        </p:txBody>
      </p:sp>
      <p:sp>
        <p:nvSpPr>
          <p:cNvPr id="4" name="Slide Number Placeholder 3"/>
          <p:cNvSpPr>
            <a:spLocks noGrp="1"/>
          </p:cNvSpPr>
          <p:nvPr>
            <p:ph type="sldNum" sz="quarter" idx="5"/>
          </p:nvPr>
        </p:nvSpPr>
        <p:spPr/>
        <p:txBody>
          <a:bodyPr/>
          <a:lstStyle/>
          <a:p>
            <a:fld id="{ED234B14-7355-534D-8DBF-F45A37827791}" type="slidenum">
              <a:rPr lang="en-US" smtClean="0"/>
              <a:t>22</a:t>
            </a:fld>
            <a:endParaRPr lang="en-US"/>
          </a:p>
        </p:txBody>
      </p:sp>
    </p:spTree>
    <p:extLst>
      <p:ext uri="{BB962C8B-B14F-4D97-AF65-F5344CB8AC3E}">
        <p14:creationId xmlns:p14="http://schemas.microsoft.com/office/powerpoint/2010/main" val="3109740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soundproofingguide.com</a:t>
            </a:r>
            <a:r>
              <a:rPr lang="en-US" dirty="0"/>
              <a:t>/decibels-level-comparison-chart/</a:t>
            </a:r>
          </a:p>
        </p:txBody>
      </p:sp>
      <p:sp>
        <p:nvSpPr>
          <p:cNvPr id="4" name="Slide Number Placeholder 3"/>
          <p:cNvSpPr>
            <a:spLocks noGrp="1"/>
          </p:cNvSpPr>
          <p:nvPr>
            <p:ph type="sldNum" sz="quarter" idx="5"/>
          </p:nvPr>
        </p:nvSpPr>
        <p:spPr/>
        <p:txBody>
          <a:bodyPr/>
          <a:lstStyle/>
          <a:p>
            <a:fld id="{ED234B14-7355-534D-8DBF-F45A37827791}" type="slidenum">
              <a:rPr lang="en-US" smtClean="0"/>
              <a:t>4</a:t>
            </a:fld>
            <a:endParaRPr lang="en-US"/>
          </a:p>
        </p:txBody>
      </p:sp>
    </p:spTree>
    <p:extLst>
      <p:ext uri="{BB962C8B-B14F-4D97-AF65-F5344CB8AC3E}">
        <p14:creationId xmlns:p14="http://schemas.microsoft.com/office/powerpoint/2010/main" val="356436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www.healthyhearing.com</a:t>
            </a:r>
            <a:r>
              <a:rPr lang="en-US" dirty="0"/>
              <a:t>/uploads/images/What-does-tinnitus-sound-like-hh19.jpg</a:t>
            </a:r>
          </a:p>
        </p:txBody>
      </p:sp>
      <p:sp>
        <p:nvSpPr>
          <p:cNvPr id="4" name="Slide Number Placeholder 3"/>
          <p:cNvSpPr>
            <a:spLocks noGrp="1"/>
          </p:cNvSpPr>
          <p:nvPr>
            <p:ph type="sldNum" sz="quarter" idx="5"/>
          </p:nvPr>
        </p:nvSpPr>
        <p:spPr/>
        <p:txBody>
          <a:bodyPr/>
          <a:lstStyle/>
          <a:p>
            <a:fld id="{ED234B14-7355-534D-8DBF-F45A37827791}" type="slidenum">
              <a:rPr lang="en-US" smtClean="0"/>
              <a:t>8</a:t>
            </a:fld>
            <a:endParaRPr lang="en-US"/>
          </a:p>
        </p:txBody>
      </p:sp>
    </p:spTree>
    <p:extLst>
      <p:ext uri="{BB962C8B-B14F-4D97-AF65-F5344CB8AC3E}">
        <p14:creationId xmlns:p14="http://schemas.microsoft.com/office/powerpoint/2010/main" val="1842448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www.nationalhearingtest.org</a:t>
            </a:r>
            <a:r>
              <a:rPr lang="en-US" dirty="0"/>
              <a:t>/</a:t>
            </a:r>
            <a:r>
              <a:rPr lang="en-US" dirty="0" err="1"/>
              <a:t>wordpress</a:t>
            </a:r>
            <a:r>
              <a:rPr lang="en-US" dirty="0"/>
              <a:t>/wp-content/uploads/2014/05/</a:t>
            </a:r>
            <a:r>
              <a:rPr lang="en-US" dirty="0" err="1"/>
              <a:t>Audiogram.png</a:t>
            </a:r>
            <a:endParaRPr lang="en-US" dirty="0"/>
          </a:p>
        </p:txBody>
      </p:sp>
      <p:sp>
        <p:nvSpPr>
          <p:cNvPr id="4" name="Slide Number Placeholder 3"/>
          <p:cNvSpPr>
            <a:spLocks noGrp="1"/>
          </p:cNvSpPr>
          <p:nvPr>
            <p:ph type="sldNum" sz="quarter" idx="5"/>
          </p:nvPr>
        </p:nvSpPr>
        <p:spPr/>
        <p:txBody>
          <a:bodyPr/>
          <a:lstStyle/>
          <a:p>
            <a:fld id="{ED234B14-7355-534D-8DBF-F45A37827791}" type="slidenum">
              <a:rPr lang="en-US" smtClean="0"/>
              <a:t>9</a:t>
            </a:fld>
            <a:endParaRPr lang="en-US"/>
          </a:p>
        </p:txBody>
      </p:sp>
    </p:spTree>
    <p:extLst>
      <p:ext uri="{BB962C8B-B14F-4D97-AF65-F5344CB8AC3E}">
        <p14:creationId xmlns:p14="http://schemas.microsoft.com/office/powerpoint/2010/main" val="32570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https://dizziness-and-</a:t>
            </a:r>
            <a:r>
              <a:rPr lang="en-US" dirty="0" err="1"/>
              <a:t>balance.com</a:t>
            </a:r>
            <a:r>
              <a:rPr lang="en-US" dirty="0"/>
              <a:t>/testing/images/audionm1.gif </a:t>
            </a:r>
          </a:p>
          <a:p>
            <a:r>
              <a:rPr lang="en-US" dirty="0"/>
              <a:t>https://4f9f43c1b16d77fd5a81-7c32520033e6d1a7ac50ad01318c27e4.ssl.cf2.rackcdn.com/content/c15200/c15268/092115fligorslide21rightfig4.jpg</a:t>
            </a:r>
          </a:p>
        </p:txBody>
      </p:sp>
      <p:sp>
        <p:nvSpPr>
          <p:cNvPr id="4" name="Slide Number Placeholder 3"/>
          <p:cNvSpPr>
            <a:spLocks noGrp="1"/>
          </p:cNvSpPr>
          <p:nvPr>
            <p:ph type="sldNum" sz="quarter" idx="5"/>
          </p:nvPr>
        </p:nvSpPr>
        <p:spPr/>
        <p:txBody>
          <a:bodyPr/>
          <a:lstStyle/>
          <a:p>
            <a:fld id="{ED234B14-7355-534D-8DBF-F45A37827791}" type="slidenum">
              <a:rPr lang="en-US" smtClean="0"/>
              <a:t>13</a:t>
            </a:fld>
            <a:endParaRPr lang="en-US"/>
          </a:p>
        </p:txBody>
      </p:sp>
    </p:spTree>
    <p:extLst>
      <p:ext uri="{BB962C8B-B14F-4D97-AF65-F5344CB8AC3E}">
        <p14:creationId xmlns:p14="http://schemas.microsoft.com/office/powerpoint/2010/main" val="1561369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on each speaker icon to play an example of the song, “Are You </a:t>
            </a:r>
            <a:r>
              <a:rPr lang="en-US" dirty="0" err="1"/>
              <a:t>Gonna</a:t>
            </a:r>
            <a:r>
              <a:rPr lang="en-US" dirty="0"/>
              <a:t> Be My Girl” by Jet, at different levels of hearing loss.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www.babyhearing.org</a:t>
            </a:r>
            <a:r>
              <a:rPr lang="en-US" dirty="0"/>
              <a:t>/what-is-an-audiogram</a:t>
            </a:r>
          </a:p>
          <a:p>
            <a:endParaRPr lang="en-US" dirty="0"/>
          </a:p>
        </p:txBody>
      </p:sp>
      <p:sp>
        <p:nvSpPr>
          <p:cNvPr id="4" name="Slide Number Placeholder 3"/>
          <p:cNvSpPr>
            <a:spLocks noGrp="1"/>
          </p:cNvSpPr>
          <p:nvPr>
            <p:ph type="sldNum" sz="quarter" idx="5"/>
          </p:nvPr>
        </p:nvSpPr>
        <p:spPr/>
        <p:txBody>
          <a:bodyPr/>
          <a:lstStyle/>
          <a:p>
            <a:fld id="{ED234B14-7355-534D-8DBF-F45A37827791}" type="slidenum">
              <a:rPr lang="en-US" smtClean="0"/>
              <a:t>15</a:t>
            </a:fld>
            <a:endParaRPr lang="en-US"/>
          </a:p>
        </p:txBody>
      </p:sp>
    </p:spTree>
    <p:extLst>
      <p:ext uri="{BB962C8B-B14F-4D97-AF65-F5344CB8AC3E}">
        <p14:creationId xmlns:p14="http://schemas.microsoft.com/office/powerpoint/2010/main" val="891995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on each speaker icon to play an example of the song, “Are You </a:t>
            </a:r>
            <a:r>
              <a:rPr lang="en-US" dirty="0" err="1"/>
              <a:t>Gonna</a:t>
            </a:r>
            <a:r>
              <a:rPr lang="en-US" dirty="0"/>
              <a:t> Be My Girl” by Jet, at different levels of hearing loss.</a:t>
            </a:r>
          </a:p>
          <a:p>
            <a:endParaRPr lang="en-US" dirty="0"/>
          </a:p>
        </p:txBody>
      </p:sp>
      <p:sp>
        <p:nvSpPr>
          <p:cNvPr id="4" name="Slide Number Placeholder 3"/>
          <p:cNvSpPr>
            <a:spLocks noGrp="1"/>
          </p:cNvSpPr>
          <p:nvPr>
            <p:ph type="sldNum" sz="quarter" idx="5"/>
          </p:nvPr>
        </p:nvSpPr>
        <p:spPr/>
        <p:txBody>
          <a:bodyPr/>
          <a:lstStyle/>
          <a:p>
            <a:fld id="{ED234B14-7355-534D-8DBF-F45A37827791}" type="slidenum">
              <a:rPr lang="en-US" smtClean="0"/>
              <a:t>17</a:t>
            </a:fld>
            <a:endParaRPr lang="en-US"/>
          </a:p>
        </p:txBody>
      </p:sp>
    </p:spTree>
    <p:extLst>
      <p:ext uri="{BB962C8B-B14F-4D97-AF65-F5344CB8AC3E}">
        <p14:creationId xmlns:p14="http://schemas.microsoft.com/office/powerpoint/2010/main" val="3952111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on each speaker icon to play an example of the song, “Are You </a:t>
            </a:r>
            <a:r>
              <a:rPr lang="en-US" dirty="0" err="1"/>
              <a:t>Gonna</a:t>
            </a:r>
            <a:r>
              <a:rPr lang="en-US" dirty="0"/>
              <a:t> Be My Girl” by Jet, at different levels of hearing loss.</a:t>
            </a:r>
          </a:p>
          <a:p>
            <a:endParaRPr lang="en-US" dirty="0"/>
          </a:p>
        </p:txBody>
      </p:sp>
      <p:sp>
        <p:nvSpPr>
          <p:cNvPr id="4" name="Slide Number Placeholder 3"/>
          <p:cNvSpPr>
            <a:spLocks noGrp="1"/>
          </p:cNvSpPr>
          <p:nvPr>
            <p:ph type="sldNum" sz="quarter" idx="5"/>
          </p:nvPr>
        </p:nvSpPr>
        <p:spPr/>
        <p:txBody>
          <a:bodyPr/>
          <a:lstStyle/>
          <a:p>
            <a:fld id="{ED234B14-7355-534D-8DBF-F45A37827791}" type="slidenum">
              <a:rPr lang="en-US" smtClean="0"/>
              <a:t>19</a:t>
            </a:fld>
            <a:endParaRPr lang="en-US"/>
          </a:p>
        </p:txBody>
      </p:sp>
    </p:spTree>
    <p:extLst>
      <p:ext uri="{BB962C8B-B14F-4D97-AF65-F5344CB8AC3E}">
        <p14:creationId xmlns:p14="http://schemas.microsoft.com/office/powerpoint/2010/main" val="3958536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on each speaker icon to play an example of the song, “Are You </a:t>
            </a:r>
            <a:r>
              <a:rPr lang="en-US" dirty="0" err="1"/>
              <a:t>Gonna</a:t>
            </a:r>
            <a:r>
              <a:rPr lang="en-US" dirty="0"/>
              <a:t> Be My Girl” by Jet, at different levels of hearing loss.</a:t>
            </a:r>
          </a:p>
          <a:p>
            <a:endParaRPr lang="en-US" dirty="0"/>
          </a:p>
        </p:txBody>
      </p:sp>
      <p:sp>
        <p:nvSpPr>
          <p:cNvPr id="4" name="Slide Number Placeholder 3"/>
          <p:cNvSpPr>
            <a:spLocks noGrp="1"/>
          </p:cNvSpPr>
          <p:nvPr>
            <p:ph type="sldNum" sz="quarter" idx="5"/>
          </p:nvPr>
        </p:nvSpPr>
        <p:spPr/>
        <p:txBody>
          <a:bodyPr/>
          <a:lstStyle/>
          <a:p>
            <a:fld id="{ED234B14-7355-534D-8DBF-F45A37827791}" type="slidenum">
              <a:rPr lang="en-US" smtClean="0"/>
              <a:t>20</a:t>
            </a:fld>
            <a:endParaRPr lang="en-US"/>
          </a:p>
        </p:txBody>
      </p:sp>
    </p:spTree>
    <p:extLst>
      <p:ext uri="{BB962C8B-B14F-4D97-AF65-F5344CB8AC3E}">
        <p14:creationId xmlns:p14="http://schemas.microsoft.com/office/powerpoint/2010/main" val="1493488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4AAD347D-5ACD-4C99-B74B-A9C85AD731AF}" type="datetimeFigureOut">
              <a:rPr lang="en-US" smtClean="0"/>
              <a:t>5/1/22</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D57F1E4F-1CFF-5643-939E-02111984F565}" type="slidenum">
              <a:rPr lang="en-US" smtClean="0"/>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168276254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5/1/22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974697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5/1/22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46245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5/1/22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933640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9796027F-7875-4030-9381-8BD8C4F21935}" type="datetimeFigureOut">
              <a:rPr lang="en-US" smtClean="0"/>
              <a:t>5/1/22</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D57F1E4F-1CFF-5643-939E-02111984F565}" type="slidenum">
              <a:rPr lang="en-US" smtClean="0"/>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4106122188"/>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smtClean="0"/>
              <a:t>5/1/22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150263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AAD347D-5ACD-4C99-B74B-A9C85AD731AF}" type="datetimeFigureOut">
              <a:rPr lang="en-US" smtClean="0"/>
              <a:t>5/1/22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878769231"/>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509A250-FF31-4206-8172-F9D3106AACB1}" type="datetimeFigureOut">
              <a:rPr lang="en-US" smtClean="0"/>
              <a:t>5/1/22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785554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09A250-FF31-4206-8172-F9D3106AACB1}" type="datetimeFigureOut">
              <a:rPr lang="en-US" smtClean="0"/>
              <a:t>5/1/22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759645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4509A250-FF31-4206-8172-F9D3106AACB1}" type="datetimeFigureOut">
              <a:rPr lang="en-US" smtClean="0"/>
              <a:t>5/1/22</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D57F1E4F-1CFF-5643-939E-02111984F565}" type="slidenum">
              <a:rPr lang="en-US" smtClean="0"/>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52930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4509A250-FF31-4206-8172-F9D3106AACB1}" type="datetimeFigureOut">
              <a:rPr lang="en-US" smtClean="0"/>
              <a:t>5/1/22</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D57F1E4F-1CFF-5643-939E-02111984F565}" type="slidenum">
              <a:rPr lang="en-US" smtClean="0"/>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75714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4AAD347D-5ACD-4C99-B74B-A9C85AD731AF}" type="datetimeFigureOut">
              <a:rPr lang="en-US" smtClean="0"/>
              <a:t>5/1/22</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D57F1E4F-1CFF-5643-939E-02111984F565}" type="slidenum">
              <a:rPr lang="en-US" smtClean="0"/>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00774408"/>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Lst>
  <p:hf sldNum="0" hdr="0" ftr="0" dt="0"/>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14.sv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png"/><Relationship Id="rId5" Type="http://schemas.openxmlformats.org/officeDocument/2006/relationships/image" Target="../media/image16.sv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png"/><Relationship Id="rId5" Type="http://schemas.openxmlformats.org/officeDocument/2006/relationships/image" Target="../media/image18.sv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0.gif"/><Relationship Id="rId5" Type="http://schemas.openxmlformats.org/officeDocument/2006/relationships/image" Target="../media/image19.jpeg"/><Relationship Id="rId4"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16.mp3"/><Relationship Id="rId7" Type="http://schemas.openxmlformats.org/officeDocument/2006/relationships/image" Target="../media/image21.jpe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notesSlide" Target="../notesSlides/notesSlide6.xml"/><Relationship Id="rId5" Type="http://schemas.openxmlformats.org/officeDocument/2006/relationships/slideLayout" Target="../slideLayouts/slideLayout6.xml"/><Relationship Id="rId4" Type="http://schemas.openxmlformats.org/officeDocument/2006/relationships/audio" Target="../media/media16.mp3"/></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19.mp3"/><Relationship Id="rId7" Type="http://schemas.openxmlformats.org/officeDocument/2006/relationships/image" Target="../media/image19.jpe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notesSlide" Target="../notesSlides/notesSlide7.xml"/><Relationship Id="rId5" Type="http://schemas.openxmlformats.org/officeDocument/2006/relationships/slideLayout" Target="../slideLayouts/slideLayout6.xml"/><Relationship Id="rId4" Type="http://schemas.openxmlformats.org/officeDocument/2006/relationships/audio" Target="../media/media19.mp3"/></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22.mp3"/><Relationship Id="rId7" Type="http://schemas.openxmlformats.org/officeDocument/2006/relationships/image" Target="../media/image24.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notesSlide" Target="../notesSlides/notesSlide8.xml"/><Relationship Id="rId5" Type="http://schemas.openxmlformats.org/officeDocument/2006/relationships/slideLayout" Target="../slideLayouts/slideLayout6.xml"/><Relationship Id="rId4" Type="http://schemas.openxmlformats.org/officeDocument/2006/relationships/audio" Target="../media/media22.mp3"/></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24.mp3"/><Relationship Id="rId7" Type="http://schemas.openxmlformats.org/officeDocument/2006/relationships/image" Target="../media/image25.jpe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notesSlide" Target="../notesSlides/notesSlide9.xml"/><Relationship Id="rId5" Type="http://schemas.openxmlformats.org/officeDocument/2006/relationships/slideLayout" Target="../slideLayouts/slideLayout6.xml"/><Relationship Id="rId4" Type="http://schemas.openxmlformats.org/officeDocument/2006/relationships/audio" Target="../media/media24.mp3"/></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27.mp3"/><Relationship Id="rId7" Type="http://schemas.openxmlformats.org/officeDocument/2006/relationships/image" Target="../media/image27.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notesSlide" Target="../notesSlides/notesSlide10.xml"/><Relationship Id="rId5" Type="http://schemas.openxmlformats.org/officeDocument/2006/relationships/slideLayout" Target="../slideLayouts/slideLayout6.xml"/><Relationship Id="rId4" Type="http://schemas.openxmlformats.org/officeDocument/2006/relationships/audio" Target="../media/media27.mp3"/></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png"/><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png"/><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png"/><Relationship Id="rId5" Type="http://schemas.openxmlformats.org/officeDocument/2006/relationships/image" Target="../media/image32.sv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36.jpe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mailto:jonathanmikhail@live.com"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image" Target="../media/image4.sv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5.jpe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7.sv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9.sv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16AAF-ED49-9B40-884B-FE5193CE5292}"/>
              </a:ext>
            </a:extLst>
          </p:cNvPr>
          <p:cNvSpPr>
            <a:spLocks noGrp="1"/>
          </p:cNvSpPr>
          <p:nvPr>
            <p:ph type="ctrTitle"/>
          </p:nvPr>
        </p:nvSpPr>
        <p:spPr>
          <a:xfrm>
            <a:off x="1195038" y="2142364"/>
            <a:ext cx="9801922" cy="2307911"/>
          </a:xfrm>
        </p:spPr>
        <p:txBody>
          <a:bodyPr>
            <a:noAutofit/>
          </a:bodyPr>
          <a:lstStyle/>
          <a:p>
            <a:r>
              <a:rPr lang="en-US" dirty="0"/>
              <a:t>Hearing Loss, prevention, &amp; Management</a:t>
            </a:r>
          </a:p>
        </p:txBody>
      </p:sp>
      <p:sp>
        <p:nvSpPr>
          <p:cNvPr id="3" name="Subtitle 2">
            <a:extLst>
              <a:ext uri="{FF2B5EF4-FFF2-40B4-BE49-F238E27FC236}">
                <a16:creationId xmlns:a16="http://schemas.microsoft.com/office/drawing/2014/main" id="{3FCBB709-5A1D-A34C-859F-825AF7C16908}"/>
              </a:ext>
            </a:extLst>
          </p:cNvPr>
          <p:cNvSpPr>
            <a:spLocks noGrp="1"/>
          </p:cNvSpPr>
          <p:nvPr>
            <p:ph type="subTitle" idx="1"/>
          </p:nvPr>
        </p:nvSpPr>
        <p:spPr>
          <a:xfrm>
            <a:off x="2260281" y="4467421"/>
            <a:ext cx="7671436" cy="492313"/>
          </a:xfrm>
        </p:spPr>
        <p:txBody>
          <a:bodyPr>
            <a:normAutofit fontScale="77500" lnSpcReduction="20000"/>
          </a:bodyPr>
          <a:lstStyle/>
          <a:p>
            <a:r>
              <a:rPr lang="en-US" dirty="0"/>
              <a:t>Preparing musicians and sound engineers for long-term hearing health</a:t>
            </a:r>
          </a:p>
        </p:txBody>
      </p:sp>
      <p:sp>
        <p:nvSpPr>
          <p:cNvPr id="4" name="Subtitle 2">
            <a:extLst>
              <a:ext uri="{FF2B5EF4-FFF2-40B4-BE49-F238E27FC236}">
                <a16:creationId xmlns:a16="http://schemas.microsoft.com/office/drawing/2014/main" id="{10929F2F-619D-3041-B2FE-79E202F4FB7F}"/>
              </a:ext>
            </a:extLst>
          </p:cNvPr>
          <p:cNvSpPr txBox="1">
            <a:spLocks/>
          </p:cNvSpPr>
          <p:nvPr/>
        </p:nvSpPr>
        <p:spPr>
          <a:xfrm>
            <a:off x="2260281" y="4976880"/>
            <a:ext cx="7671436" cy="492313"/>
          </a:xfrm>
          <a:prstGeom prst="rect">
            <a:avLst/>
          </a:prstGeom>
        </p:spPr>
        <p:txBody>
          <a:bodyPr vert="horz" lIns="91440" tIns="45720" rIns="91440" bIns="45720" rtlCol="0">
            <a:normAutofit/>
          </a:bodyPr>
          <a:lstStyle>
            <a:lvl1pPr marL="0" indent="0" algn="ctr" defTabSz="914400" rtl="0" eaLnBrk="1" latinLnBrk="0" hangingPunct="1">
              <a:lnSpc>
                <a:spcPct val="112000"/>
              </a:lnSpc>
              <a:spcBef>
                <a:spcPts val="0"/>
              </a:spcBef>
              <a:spcAft>
                <a:spcPts val="0"/>
              </a:spcAft>
              <a:buFont typeface="Franklin Gothic Book" panose="020B0503020102020204" pitchFamily="34" charset="0"/>
              <a:buNone/>
              <a:defRPr sz="2300" kern="1200" baseline="0">
                <a:solidFill>
                  <a:schemeClr val="tx2"/>
                </a:solidFill>
                <a:latin typeface="+mn-lt"/>
                <a:ea typeface="+mn-ea"/>
                <a:cs typeface="+mn-cs"/>
              </a:defRPr>
            </a:lvl1pPr>
            <a:lvl2pPr marL="457200" indent="0" algn="ctr"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2"/>
                </a:solidFill>
                <a:latin typeface="+mn-lt"/>
                <a:ea typeface="+mn-ea"/>
                <a:cs typeface="+mn-cs"/>
              </a:defRPr>
            </a:lvl2pPr>
            <a:lvl3pPr marL="914400" indent="0" algn="ctr"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2"/>
                </a:solidFill>
                <a:latin typeface="+mn-lt"/>
                <a:ea typeface="+mn-ea"/>
                <a:cs typeface="+mn-cs"/>
              </a:defRPr>
            </a:lvl3pPr>
            <a:lvl4pPr marL="13716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4pPr>
            <a:lvl5pPr marL="18288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5pPr>
            <a:lvl6pPr marL="22860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6pPr>
            <a:lvl7pPr marL="27432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7pPr>
            <a:lvl8pPr marL="32004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8pPr>
            <a:lvl9pPr marL="36576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9pPr>
          </a:lstStyle>
          <a:p>
            <a:r>
              <a:rPr lang="en-US" dirty="0"/>
              <a:t>Dr. Jonathan Mikhail, M.S., </a:t>
            </a:r>
            <a:r>
              <a:rPr lang="en-US" dirty="0" err="1"/>
              <a:t>AuD.</a:t>
            </a:r>
            <a:r>
              <a:rPr lang="en-US" dirty="0"/>
              <a:t>, FAAA</a:t>
            </a:r>
          </a:p>
        </p:txBody>
      </p:sp>
      <p:pic>
        <p:nvPicPr>
          <p:cNvPr id="5" name="Audio Recording Apr 10, 2022 at 2:36:09 PM" descr="Audio Recording Apr 10, 2022 at 2:36:09 PM">
            <a:hlinkClick r:id="" action="ppaction://media"/>
            <a:extLst>
              <a:ext uri="{FF2B5EF4-FFF2-40B4-BE49-F238E27FC236}">
                <a16:creationId xmlns:a16="http://schemas.microsoft.com/office/drawing/2014/main" id="{6C0B026B-51AA-554F-B0F3-7D5ACF39403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22260" y="393700"/>
            <a:ext cx="812800" cy="812800"/>
          </a:xfrm>
          <a:prstGeom prst="rect">
            <a:avLst/>
          </a:prstGeom>
        </p:spPr>
      </p:pic>
    </p:spTree>
    <p:extLst>
      <p:ext uri="{BB962C8B-B14F-4D97-AF65-F5344CB8AC3E}">
        <p14:creationId xmlns:p14="http://schemas.microsoft.com/office/powerpoint/2010/main" val="312616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5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994D6-A394-FB4C-9EE0-5C739235FF1B}"/>
              </a:ext>
            </a:extLst>
          </p:cNvPr>
          <p:cNvSpPr>
            <a:spLocks noGrp="1"/>
          </p:cNvSpPr>
          <p:nvPr>
            <p:ph type="title"/>
          </p:nvPr>
        </p:nvSpPr>
        <p:spPr/>
        <p:txBody>
          <a:bodyPr/>
          <a:lstStyle/>
          <a:p>
            <a:r>
              <a:rPr lang="en-US" dirty="0"/>
              <a:t>Symptoms of NIHL Part 1</a:t>
            </a:r>
          </a:p>
        </p:txBody>
      </p:sp>
      <p:sp>
        <p:nvSpPr>
          <p:cNvPr id="3" name="Content Placeholder 2">
            <a:extLst>
              <a:ext uri="{FF2B5EF4-FFF2-40B4-BE49-F238E27FC236}">
                <a16:creationId xmlns:a16="http://schemas.microsoft.com/office/drawing/2014/main" id="{C64E9D4B-D461-AE47-B616-6CF14778FBF0}"/>
              </a:ext>
            </a:extLst>
          </p:cNvPr>
          <p:cNvSpPr>
            <a:spLocks noGrp="1"/>
          </p:cNvSpPr>
          <p:nvPr>
            <p:ph idx="1"/>
          </p:nvPr>
        </p:nvSpPr>
        <p:spPr>
          <a:xfrm>
            <a:off x="1110343" y="1480456"/>
            <a:ext cx="10662163" cy="5263243"/>
          </a:xfrm>
        </p:spPr>
        <p:txBody>
          <a:bodyPr>
            <a:normAutofit/>
          </a:bodyPr>
          <a:lstStyle/>
          <a:p>
            <a:r>
              <a:rPr lang="en-US" sz="3200" dirty="0"/>
              <a:t>Temporary Threshold Shifts (TTS)</a:t>
            </a:r>
          </a:p>
          <a:p>
            <a:pPr lvl="1"/>
            <a:r>
              <a:rPr lang="en-US" sz="2400" dirty="0"/>
              <a:t>TTS can be defined as threshold shifts that recover to baseline levels in the hours, days, or weeks, following noise exposure (Ryan et al., 2016).</a:t>
            </a:r>
          </a:p>
          <a:p>
            <a:pPr lvl="1"/>
            <a:r>
              <a:rPr lang="en-US" sz="2400" dirty="0"/>
              <a:t>Recovery time will vary between person to person based on the amount of noise exposure and an individual’s own ear characteristics.</a:t>
            </a:r>
          </a:p>
          <a:p>
            <a:pPr lvl="1"/>
            <a:r>
              <a:rPr lang="en-US" sz="2400" dirty="0"/>
              <a:t>Typical TTS occurs at frequencies the same or slightly higher than the frequency of the exposing sound in the environment. </a:t>
            </a:r>
          </a:p>
          <a:p>
            <a:pPr lvl="1"/>
            <a:r>
              <a:rPr lang="en-US" sz="2400" dirty="0"/>
              <a:t>TTS can cause communicative issues, tinnitus, as well as aural fullness upon the individual experiencing high levels of noise (National Research Council, 2004). </a:t>
            </a:r>
          </a:p>
          <a:p>
            <a:pPr lvl="1"/>
            <a:r>
              <a:rPr lang="en-US" sz="2400" dirty="0"/>
              <a:t>TTS can turn into permanent threshold shifts (PTS).</a:t>
            </a:r>
          </a:p>
        </p:txBody>
      </p:sp>
      <p:pic>
        <p:nvPicPr>
          <p:cNvPr id="6" name="Graphic 5" descr="Upward trend outline">
            <a:extLst>
              <a:ext uri="{FF2B5EF4-FFF2-40B4-BE49-F238E27FC236}">
                <a16:creationId xmlns:a16="http://schemas.microsoft.com/office/drawing/2014/main" id="{5A749D8B-D159-DF4C-877D-B0F10800A0F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12974" y="440480"/>
            <a:ext cx="914400" cy="914400"/>
          </a:xfrm>
          <a:prstGeom prst="rect">
            <a:avLst/>
          </a:prstGeom>
        </p:spPr>
      </p:pic>
      <p:pic>
        <p:nvPicPr>
          <p:cNvPr id="4" name="Audio Recording Apr 10, 2022 at 3:11:01 PM" descr="Audio Recording Apr 10, 2022 at 3:11:01 PM">
            <a:hlinkClick r:id="" action="ppaction://media"/>
            <a:extLst>
              <a:ext uri="{FF2B5EF4-FFF2-40B4-BE49-F238E27FC236}">
                <a16:creationId xmlns:a16="http://schemas.microsoft.com/office/drawing/2014/main" id="{2AE3BFDF-ECC1-4847-8B57-14BB3C6067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84899" y="491280"/>
            <a:ext cx="812800" cy="812800"/>
          </a:xfrm>
          <a:prstGeom prst="rect">
            <a:avLst/>
          </a:prstGeom>
        </p:spPr>
      </p:pic>
    </p:spTree>
    <p:extLst>
      <p:ext uri="{BB962C8B-B14F-4D97-AF65-F5344CB8AC3E}">
        <p14:creationId xmlns:p14="http://schemas.microsoft.com/office/powerpoint/2010/main" val="3509794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1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41B40-EC33-9748-AFA1-C7E621AB8ED6}"/>
              </a:ext>
            </a:extLst>
          </p:cNvPr>
          <p:cNvSpPr>
            <a:spLocks noGrp="1"/>
          </p:cNvSpPr>
          <p:nvPr>
            <p:ph type="title"/>
          </p:nvPr>
        </p:nvSpPr>
        <p:spPr/>
        <p:txBody>
          <a:bodyPr/>
          <a:lstStyle/>
          <a:p>
            <a:r>
              <a:rPr lang="en-US" dirty="0"/>
              <a:t>Symptoms of NIHL Part 2</a:t>
            </a:r>
          </a:p>
        </p:txBody>
      </p:sp>
      <p:sp>
        <p:nvSpPr>
          <p:cNvPr id="3" name="Content Placeholder 2">
            <a:extLst>
              <a:ext uri="{FF2B5EF4-FFF2-40B4-BE49-F238E27FC236}">
                <a16:creationId xmlns:a16="http://schemas.microsoft.com/office/drawing/2014/main" id="{0A9BA1DD-18FE-ED4B-B459-29C1E6BDA7C1}"/>
              </a:ext>
            </a:extLst>
          </p:cNvPr>
          <p:cNvSpPr>
            <a:spLocks noGrp="1"/>
          </p:cNvSpPr>
          <p:nvPr>
            <p:ph idx="1"/>
          </p:nvPr>
        </p:nvSpPr>
        <p:spPr>
          <a:xfrm>
            <a:off x="1219201" y="1428750"/>
            <a:ext cx="10457906" cy="5248622"/>
          </a:xfrm>
        </p:spPr>
        <p:txBody>
          <a:bodyPr/>
          <a:lstStyle/>
          <a:p>
            <a:r>
              <a:rPr lang="en-US" sz="3200" dirty="0"/>
              <a:t>Permanent Threshold Shifts (PTS):</a:t>
            </a:r>
          </a:p>
          <a:p>
            <a:pPr lvl="1"/>
            <a:r>
              <a:rPr lang="en-US" sz="2400" dirty="0"/>
              <a:t>A PTS is when hearing has shifted at a value greater than 10dB from 2000Hz-4000Hz, respectively.</a:t>
            </a:r>
          </a:p>
          <a:p>
            <a:pPr lvl="1"/>
            <a:r>
              <a:rPr lang="en-US" sz="2400" dirty="0"/>
              <a:t>PTS can cause communicative issues, tinnitus, as well as aural fullness upon the individual experiencing high levels of noise (National Research Council, 2004). </a:t>
            </a:r>
          </a:p>
          <a:p>
            <a:pPr lvl="1"/>
            <a:r>
              <a:rPr lang="en-US" sz="2400" dirty="0"/>
              <a:t>The greater the level or the longer the duration of the exposing sounds, the greater the likelihood of a PTS following a TTS. </a:t>
            </a:r>
          </a:p>
          <a:p>
            <a:pPr lvl="1"/>
            <a:endParaRPr lang="en-US" dirty="0"/>
          </a:p>
          <a:p>
            <a:pPr lvl="1"/>
            <a:endParaRPr lang="en-US" dirty="0"/>
          </a:p>
        </p:txBody>
      </p:sp>
      <p:pic>
        <p:nvPicPr>
          <p:cNvPr id="4" name="Graphic 3" descr="Deaf outline">
            <a:extLst>
              <a:ext uri="{FF2B5EF4-FFF2-40B4-BE49-F238E27FC236}">
                <a16:creationId xmlns:a16="http://schemas.microsoft.com/office/drawing/2014/main" id="{5FD3F1C7-1BB8-D24B-BCD6-21B3EC9B902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19975" y="514350"/>
            <a:ext cx="914400" cy="914400"/>
          </a:xfrm>
          <a:prstGeom prst="rect">
            <a:avLst/>
          </a:prstGeom>
        </p:spPr>
      </p:pic>
      <p:pic>
        <p:nvPicPr>
          <p:cNvPr id="5" name="Audio Recording Apr 10, 2022 at 3:13:02 PM" descr="Audio Recording Apr 10, 2022 at 3:13:02 PM">
            <a:hlinkClick r:id="" action="ppaction://media"/>
            <a:extLst>
              <a:ext uri="{FF2B5EF4-FFF2-40B4-BE49-F238E27FC236}">
                <a16:creationId xmlns:a16="http://schemas.microsoft.com/office/drawing/2014/main" id="{0328015D-10D8-A94C-AAA1-1F60AF94A1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76075" y="244475"/>
            <a:ext cx="812800" cy="812800"/>
          </a:xfrm>
          <a:prstGeom prst="rect">
            <a:avLst/>
          </a:prstGeom>
        </p:spPr>
      </p:pic>
    </p:spTree>
    <p:extLst>
      <p:ext uri="{BB962C8B-B14F-4D97-AF65-F5344CB8AC3E}">
        <p14:creationId xmlns:p14="http://schemas.microsoft.com/office/powerpoint/2010/main" val="244752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70695-0E30-B240-9888-3FF5D130C200}"/>
              </a:ext>
            </a:extLst>
          </p:cNvPr>
          <p:cNvSpPr>
            <a:spLocks noGrp="1"/>
          </p:cNvSpPr>
          <p:nvPr>
            <p:ph type="title"/>
          </p:nvPr>
        </p:nvSpPr>
        <p:spPr/>
        <p:txBody>
          <a:bodyPr/>
          <a:lstStyle/>
          <a:p>
            <a:r>
              <a:rPr lang="en-US" dirty="0"/>
              <a:t>Symptoms of NIHL Part 3</a:t>
            </a:r>
          </a:p>
        </p:txBody>
      </p:sp>
      <p:sp>
        <p:nvSpPr>
          <p:cNvPr id="3" name="Content Placeholder 2">
            <a:extLst>
              <a:ext uri="{FF2B5EF4-FFF2-40B4-BE49-F238E27FC236}">
                <a16:creationId xmlns:a16="http://schemas.microsoft.com/office/drawing/2014/main" id="{176A7F90-3521-7646-8215-A0424AA38D95}"/>
              </a:ext>
            </a:extLst>
          </p:cNvPr>
          <p:cNvSpPr>
            <a:spLocks noGrp="1"/>
          </p:cNvSpPr>
          <p:nvPr>
            <p:ph idx="1"/>
          </p:nvPr>
        </p:nvSpPr>
        <p:spPr>
          <a:xfrm>
            <a:off x="1059656" y="1609378"/>
            <a:ext cx="10225087" cy="5248622"/>
          </a:xfrm>
        </p:spPr>
        <p:txBody>
          <a:bodyPr/>
          <a:lstStyle/>
          <a:p>
            <a:r>
              <a:rPr lang="en-US" sz="3200" dirty="0"/>
              <a:t>Noise-induced notch (musician’s notch):</a:t>
            </a:r>
          </a:p>
          <a:p>
            <a:pPr lvl="1"/>
            <a:r>
              <a:rPr lang="en-US" sz="2400" dirty="0"/>
              <a:t>Can be viewed on an audiogram, occurring between 3000Hz-6000Hz (oftentimes 2000Hz), with the most common frequency being at 4000Hz (McBride and Williams, 2001).  </a:t>
            </a:r>
          </a:p>
          <a:p>
            <a:pPr lvl="1"/>
            <a:r>
              <a:rPr lang="en-US" sz="2400" dirty="0"/>
              <a:t>3000Hz notches can be correlated with low-frequency noises. </a:t>
            </a:r>
          </a:p>
          <a:p>
            <a:pPr lvl="1"/>
            <a:r>
              <a:rPr lang="en-US" sz="2400" dirty="0"/>
              <a:t>4000Hz notches are most associated with chronic noise exposure.</a:t>
            </a:r>
          </a:p>
          <a:p>
            <a:pPr lvl="1"/>
            <a:r>
              <a:rPr lang="en-US" sz="2400" dirty="0"/>
              <a:t>6000Hz notches most likely indicate impulse noise exposure. </a:t>
            </a:r>
          </a:p>
          <a:p>
            <a:pPr lvl="1"/>
            <a:endParaRPr lang="en-US" dirty="0"/>
          </a:p>
        </p:txBody>
      </p:sp>
      <p:pic>
        <p:nvPicPr>
          <p:cNvPr id="6" name="Graphic 5" descr="Music notes outline">
            <a:extLst>
              <a:ext uri="{FF2B5EF4-FFF2-40B4-BE49-F238E27FC236}">
                <a16:creationId xmlns:a16="http://schemas.microsoft.com/office/drawing/2014/main" id="{CDB65328-80DA-FA4C-A2FD-BF0F37DCFF8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56959" y="385763"/>
            <a:ext cx="914400" cy="914400"/>
          </a:xfrm>
          <a:prstGeom prst="rect">
            <a:avLst/>
          </a:prstGeom>
        </p:spPr>
      </p:pic>
      <p:pic>
        <p:nvPicPr>
          <p:cNvPr id="4" name="Audio Recording Apr 10, 2022 at 3:15:24 PM" descr="Audio Recording Apr 10, 2022 at 3:15:24 PM">
            <a:hlinkClick r:id="" action="ppaction://media"/>
            <a:extLst>
              <a:ext uri="{FF2B5EF4-FFF2-40B4-BE49-F238E27FC236}">
                <a16:creationId xmlns:a16="http://schemas.microsoft.com/office/drawing/2014/main" id="{7B9595E1-4DC8-CC4A-847D-2F1413E988C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14196" y="734679"/>
            <a:ext cx="812800" cy="812800"/>
          </a:xfrm>
          <a:prstGeom prst="rect">
            <a:avLst/>
          </a:prstGeom>
        </p:spPr>
      </p:pic>
    </p:spTree>
    <p:extLst>
      <p:ext uri="{BB962C8B-B14F-4D97-AF65-F5344CB8AC3E}">
        <p14:creationId xmlns:p14="http://schemas.microsoft.com/office/powerpoint/2010/main" val="115847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4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urning a Nightmare into a Dream: Taking Care of Musicians and Engineers  Brian Fligor Hearing Conservation and NIHL 15268">
            <a:extLst>
              <a:ext uri="{FF2B5EF4-FFF2-40B4-BE49-F238E27FC236}">
                <a16:creationId xmlns:a16="http://schemas.microsoft.com/office/drawing/2014/main" id="{1C45FE92-46FE-7C4A-A143-BF53EE2BE0D8}"/>
              </a:ext>
            </a:extLst>
          </p:cNvPr>
          <p:cNvPicPr>
            <a:picLocks noGrp="1" noChangeAspect="1" noChangeArrowheads="1"/>
          </p:cNvPicPr>
          <p:nvPr>
            <p:ph sz="half" idx="4294967295"/>
          </p:nvPr>
        </p:nvPicPr>
        <p:blipFill>
          <a:blip r:embed="rId5">
            <a:extLst>
              <a:ext uri="{28A0092B-C50C-407E-A947-70E740481C1C}">
                <a14:useLocalDpi xmlns:a14="http://schemas.microsoft.com/office/drawing/2010/main" val="0"/>
              </a:ext>
            </a:extLst>
          </a:blip>
          <a:srcRect/>
          <a:stretch>
            <a:fillRect/>
          </a:stretch>
        </p:blipFill>
        <p:spPr bwMode="auto">
          <a:xfrm>
            <a:off x="6746688" y="1124716"/>
            <a:ext cx="4905375" cy="47180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udiometry">
            <a:extLst>
              <a:ext uri="{FF2B5EF4-FFF2-40B4-BE49-F238E27FC236}">
                <a16:creationId xmlns:a16="http://schemas.microsoft.com/office/drawing/2014/main" id="{1EA9003A-CF06-5341-9D6F-020D733664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3761" y="1118768"/>
            <a:ext cx="4486569" cy="471910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2AC543D-4EF7-494B-AE6E-EE8621F340AC}"/>
              </a:ext>
            </a:extLst>
          </p:cNvPr>
          <p:cNvSpPr txBox="1"/>
          <p:nvPr/>
        </p:nvSpPr>
        <p:spPr>
          <a:xfrm>
            <a:off x="855638" y="591021"/>
            <a:ext cx="4382814" cy="523220"/>
          </a:xfrm>
          <a:prstGeom prst="rect">
            <a:avLst/>
          </a:prstGeom>
          <a:noFill/>
        </p:spPr>
        <p:txBody>
          <a:bodyPr wrap="square" rtlCol="0">
            <a:spAutoFit/>
          </a:bodyPr>
          <a:lstStyle/>
          <a:p>
            <a:pPr algn="ctr"/>
            <a:r>
              <a:rPr lang="en-US" sz="2800" dirty="0"/>
              <a:t>Normal Hearing</a:t>
            </a:r>
          </a:p>
        </p:txBody>
      </p:sp>
      <p:sp>
        <p:nvSpPr>
          <p:cNvPr id="13" name="TextBox 12">
            <a:extLst>
              <a:ext uri="{FF2B5EF4-FFF2-40B4-BE49-F238E27FC236}">
                <a16:creationId xmlns:a16="http://schemas.microsoft.com/office/drawing/2014/main" id="{7B23DD8A-A6A2-724C-ADCD-44B79AE4815F}"/>
              </a:ext>
            </a:extLst>
          </p:cNvPr>
          <p:cNvSpPr txBox="1"/>
          <p:nvPr/>
        </p:nvSpPr>
        <p:spPr>
          <a:xfrm>
            <a:off x="7547905" y="601496"/>
            <a:ext cx="4382814" cy="523220"/>
          </a:xfrm>
          <a:prstGeom prst="rect">
            <a:avLst/>
          </a:prstGeom>
          <a:noFill/>
        </p:spPr>
        <p:txBody>
          <a:bodyPr wrap="square" rtlCol="0">
            <a:spAutoFit/>
          </a:bodyPr>
          <a:lstStyle/>
          <a:p>
            <a:pPr algn="ctr"/>
            <a:r>
              <a:rPr lang="en-US" sz="2800" dirty="0"/>
              <a:t>Musician’s “Notch”</a:t>
            </a:r>
          </a:p>
        </p:txBody>
      </p:sp>
      <p:sp>
        <p:nvSpPr>
          <p:cNvPr id="11" name="TextBox 10">
            <a:extLst>
              <a:ext uri="{FF2B5EF4-FFF2-40B4-BE49-F238E27FC236}">
                <a16:creationId xmlns:a16="http://schemas.microsoft.com/office/drawing/2014/main" id="{470DA538-C24D-894A-B753-5049027C4D68}"/>
              </a:ext>
            </a:extLst>
          </p:cNvPr>
          <p:cNvSpPr txBox="1"/>
          <p:nvPr/>
        </p:nvSpPr>
        <p:spPr>
          <a:xfrm>
            <a:off x="5290330" y="5965250"/>
            <a:ext cx="1611339" cy="646331"/>
          </a:xfrm>
          <a:prstGeom prst="rect">
            <a:avLst/>
          </a:prstGeom>
          <a:noFill/>
        </p:spPr>
        <p:txBody>
          <a:bodyPr wrap="none" rtlCol="0">
            <a:spAutoFit/>
          </a:bodyPr>
          <a:lstStyle/>
          <a:p>
            <a:r>
              <a:rPr lang="en-US" dirty="0"/>
              <a:t>X = Left Ear</a:t>
            </a:r>
          </a:p>
          <a:p>
            <a:r>
              <a:rPr lang="en-US" dirty="0"/>
              <a:t>O = Right Ear</a:t>
            </a:r>
          </a:p>
        </p:txBody>
      </p:sp>
      <p:sp>
        <p:nvSpPr>
          <p:cNvPr id="12" name="Rectangle 11">
            <a:extLst>
              <a:ext uri="{FF2B5EF4-FFF2-40B4-BE49-F238E27FC236}">
                <a16:creationId xmlns:a16="http://schemas.microsoft.com/office/drawing/2014/main" id="{E6E9CE66-C9D5-CA4F-A1C1-7B762E41501C}"/>
              </a:ext>
            </a:extLst>
          </p:cNvPr>
          <p:cNvSpPr/>
          <p:nvPr/>
        </p:nvSpPr>
        <p:spPr>
          <a:xfrm>
            <a:off x="7454152" y="1690799"/>
            <a:ext cx="4118725" cy="1023827"/>
          </a:xfrm>
          <a:prstGeom prst="rect">
            <a:avLst/>
          </a:prstGeom>
          <a:no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udio Recording Apr 10, 2022 at 3:17:05 PM" descr="Audio Recording Apr 10, 2022 at 3:17:05 PM">
            <a:hlinkClick r:id="" action="ppaction://media"/>
            <a:extLst>
              <a:ext uri="{FF2B5EF4-FFF2-40B4-BE49-F238E27FC236}">
                <a16:creationId xmlns:a16="http://schemas.microsoft.com/office/drawing/2014/main" id="{85938947-D9B6-AF42-B348-17D6FE12367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17919" y="50306"/>
            <a:ext cx="812800" cy="812800"/>
          </a:xfrm>
          <a:prstGeom prst="rect">
            <a:avLst/>
          </a:prstGeom>
        </p:spPr>
      </p:pic>
    </p:spTree>
    <p:extLst>
      <p:ext uri="{BB962C8B-B14F-4D97-AF65-F5344CB8AC3E}">
        <p14:creationId xmlns:p14="http://schemas.microsoft.com/office/powerpoint/2010/main" val="2746710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7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urning a Nightmare into a Dream: Taking Care of Musicians and Engineers  Brian Fligor Hearing Conservation and NIHL 15268">
            <a:extLst>
              <a:ext uri="{FF2B5EF4-FFF2-40B4-BE49-F238E27FC236}">
                <a16:creationId xmlns:a16="http://schemas.microsoft.com/office/drawing/2014/main" id="{CB2FD444-39CE-D34C-8AD3-CAC29A37A0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1613" y="1069447"/>
            <a:ext cx="5104117" cy="496216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ow to Read an Audiogram and Determine Degrees of Hearing Loss">
            <a:extLst>
              <a:ext uri="{FF2B5EF4-FFF2-40B4-BE49-F238E27FC236}">
                <a16:creationId xmlns:a16="http://schemas.microsoft.com/office/drawing/2014/main" id="{C7BAE5D6-FCCA-CA45-AFA6-BCCDC9A0B3D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185" t="11368"/>
          <a:stretch/>
        </p:blipFill>
        <p:spPr bwMode="auto">
          <a:xfrm>
            <a:off x="770123" y="1069447"/>
            <a:ext cx="5555760" cy="4909352"/>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CF754AF3-67AB-7740-B567-AA18197E9968}"/>
              </a:ext>
            </a:extLst>
          </p:cNvPr>
          <p:cNvGrpSpPr/>
          <p:nvPr/>
        </p:nvGrpSpPr>
        <p:grpSpPr>
          <a:xfrm>
            <a:off x="7178490" y="1742681"/>
            <a:ext cx="4243387" cy="2686445"/>
            <a:chOff x="7410450" y="1714106"/>
            <a:chExt cx="3981713" cy="2453265"/>
          </a:xfrm>
        </p:grpSpPr>
        <p:sp>
          <p:nvSpPr>
            <p:cNvPr id="5" name="Rectangle 4">
              <a:extLst>
                <a:ext uri="{FF2B5EF4-FFF2-40B4-BE49-F238E27FC236}">
                  <a16:creationId xmlns:a16="http://schemas.microsoft.com/office/drawing/2014/main" id="{7CE10126-4404-E143-997C-C08696C31365}"/>
                </a:ext>
              </a:extLst>
            </p:cNvPr>
            <p:cNvSpPr/>
            <p:nvPr/>
          </p:nvSpPr>
          <p:spPr>
            <a:xfrm>
              <a:off x="7418070" y="1714106"/>
              <a:ext cx="3974093" cy="914794"/>
            </a:xfrm>
            <a:prstGeom prst="rect">
              <a:avLst/>
            </a:prstGeom>
            <a:noFill/>
            <a:ln w="76200">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01969AC-5631-5A4F-89A2-6A3880252FCB}"/>
                </a:ext>
              </a:extLst>
            </p:cNvPr>
            <p:cNvSpPr/>
            <p:nvPr/>
          </p:nvSpPr>
          <p:spPr>
            <a:xfrm>
              <a:off x="7410450" y="2712326"/>
              <a:ext cx="3974093" cy="538373"/>
            </a:xfrm>
            <a:prstGeom prst="rect">
              <a:avLst/>
            </a:prstGeom>
            <a:noFill/>
            <a:ln w="76200">
              <a:solidFill>
                <a:srgbClr val="D5FC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2FA2D24-66F8-9F41-A521-155A9A65C211}"/>
                </a:ext>
              </a:extLst>
            </p:cNvPr>
            <p:cNvSpPr/>
            <p:nvPr/>
          </p:nvSpPr>
          <p:spPr>
            <a:xfrm>
              <a:off x="7418070" y="3313733"/>
              <a:ext cx="3974093" cy="389587"/>
            </a:xfrm>
            <a:prstGeom prst="rect">
              <a:avLst/>
            </a:prstGeom>
            <a:noFill/>
            <a:ln w="76200">
              <a:solidFill>
                <a:srgbClr val="76D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139B9C1-E0EF-9548-898A-8BC238FFAE2A}"/>
                </a:ext>
              </a:extLst>
            </p:cNvPr>
            <p:cNvSpPr/>
            <p:nvPr/>
          </p:nvSpPr>
          <p:spPr>
            <a:xfrm>
              <a:off x="7410450" y="3777784"/>
              <a:ext cx="3974093" cy="389587"/>
            </a:xfrm>
            <a:prstGeom prst="rect">
              <a:avLst/>
            </a:prstGeom>
            <a:noFill/>
            <a:ln w="76200">
              <a:solidFill>
                <a:srgbClr val="7A8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Audio Recording Apr 10, 2022 at 3:18:17 PM" descr="Audio Recording Apr 10, 2022 at 3:18:17 PM">
            <a:hlinkClick r:id="" action="ppaction://media"/>
            <a:extLst>
              <a:ext uri="{FF2B5EF4-FFF2-40B4-BE49-F238E27FC236}">
                <a16:creationId xmlns:a16="http://schemas.microsoft.com/office/drawing/2014/main" id="{C7ADD2A4-A817-424A-884A-E069446C4D2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50951" y="85864"/>
            <a:ext cx="812800" cy="812800"/>
          </a:xfrm>
          <a:prstGeom prst="rect">
            <a:avLst/>
          </a:prstGeom>
        </p:spPr>
      </p:pic>
    </p:spTree>
    <p:extLst>
      <p:ext uri="{BB962C8B-B14F-4D97-AF65-F5344CB8AC3E}">
        <p14:creationId xmlns:p14="http://schemas.microsoft.com/office/powerpoint/2010/main" val="3206854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449BC34D-9C23-4D6D-8213-1F471AF85B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72" name="Freeform 6">
              <a:extLst>
                <a:ext uri="{FF2B5EF4-FFF2-40B4-BE49-F238E27FC236}">
                  <a16:creationId xmlns:a16="http://schemas.microsoft.com/office/drawing/2014/main" id="{FA0F5D6C-5025-4D7E-82DD-C2C6FDA1E7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73" name="Freeform 6">
              <a:extLst>
                <a:ext uri="{FF2B5EF4-FFF2-40B4-BE49-F238E27FC236}">
                  <a16:creationId xmlns:a16="http://schemas.microsoft.com/office/drawing/2014/main" id="{E2AF2C17-4AB4-4402-B84B-129EF95D16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75" name="Rectangle 74">
            <a:extLst>
              <a:ext uri="{FF2B5EF4-FFF2-40B4-BE49-F238E27FC236}">
                <a16:creationId xmlns:a16="http://schemas.microsoft.com/office/drawing/2014/main" id="{1F9A0C1C-8ABC-401B-8FE9-AC9327C4C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FA6591-A678-B54B-A583-428E49FE5DD7}"/>
              </a:ext>
            </a:extLst>
          </p:cNvPr>
          <p:cNvSpPr>
            <a:spLocks noGrp="1"/>
          </p:cNvSpPr>
          <p:nvPr>
            <p:ph type="title"/>
          </p:nvPr>
        </p:nvSpPr>
        <p:spPr>
          <a:xfrm>
            <a:off x="8148726" y="162439"/>
            <a:ext cx="3655068" cy="3732835"/>
          </a:xfrm>
        </p:spPr>
        <p:txBody>
          <a:bodyPr vert="horz" lIns="91440" tIns="45720" rIns="91440" bIns="45720" rtlCol="0" anchor="b">
            <a:normAutofit/>
          </a:bodyPr>
          <a:lstStyle/>
          <a:p>
            <a:r>
              <a:rPr lang="en-US" sz="4800" dirty="0"/>
              <a:t>Normal Hearing</a:t>
            </a:r>
          </a:p>
        </p:txBody>
      </p:sp>
      <p:sp>
        <p:nvSpPr>
          <p:cNvPr id="77" name="Freeform 6">
            <a:extLst>
              <a:ext uri="{FF2B5EF4-FFF2-40B4-BE49-F238E27FC236}">
                <a16:creationId xmlns:a16="http://schemas.microsoft.com/office/drawing/2014/main" id="{BA5783C3-2F96-40A7-A24F-30CB07AA3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649163" y="634028"/>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79" name="Freeform 6">
            <a:extLst>
              <a:ext uri="{FF2B5EF4-FFF2-40B4-BE49-F238E27FC236}">
                <a16:creationId xmlns:a16="http://schemas.microsoft.com/office/drawing/2014/main" id="{A9D08DBA-0326-4C4E-ACFB-576F3ABDD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94670" y="2016617"/>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pic>
        <p:nvPicPr>
          <p:cNvPr id="9220" name="Picture 4" descr="What is an Audiogram? – Understanding Hearing Test Results | Babyhearing.org">
            <a:extLst>
              <a:ext uri="{FF2B5EF4-FFF2-40B4-BE49-F238E27FC236}">
                <a16:creationId xmlns:a16="http://schemas.microsoft.com/office/drawing/2014/main" id="{4BDE79A8-918F-2C4B-A4A3-C4751B75AAF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1132"/>
          <a:stretch/>
        </p:blipFill>
        <p:spPr bwMode="auto">
          <a:xfrm>
            <a:off x="1633057" y="1071076"/>
            <a:ext cx="4998328" cy="4923885"/>
          </a:xfrm>
          <a:prstGeom prst="rect">
            <a:avLst/>
          </a:prstGeom>
          <a:solidFill>
            <a:schemeClr val="tx1"/>
          </a:solidFill>
        </p:spPr>
      </p:pic>
      <p:pic>
        <p:nvPicPr>
          <p:cNvPr id="3" name="Audio Recording Apr 10, 2022 at 3:22:03 PM" descr="Audio Recording Apr 10, 2022 at 3:22:03 PM">
            <a:hlinkClick r:id="" action="ppaction://media"/>
            <a:extLst>
              <a:ext uri="{FF2B5EF4-FFF2-40B4-BE49-F238E27FC236}">
                <a16:creationId xmlns:a16="http://schemas.microsoft.com/office/drawing/2014/main" id="{94C889DE-9687-9243-91FB-49625B1BDB1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345185" y="744469"/>
            <a:ext cx="812800" cy="812800"/>
          </a:xfrm>
          <a:prstGeom prst="rect">
            <a:avLst/>
          </a:prstGeom>
        </p:spPr>
      </p:pic>
      <p:pic>
        <p:nvPicPr>
          <p:cNvPr id="4" name="Normal Hearing - 5:1:22, 6.31 PM.mp3" descr="Normal Hearing - 5:1:22, 6.31 PM.mp3">
            <a:hlinkClick r:id="" action="ppaction://media"/>
            <a:extLst>
              <a:ext uri="{FF2B5EF4-FFF2-40B4-BE49-F238E27FC236}">
                <a16:creationId xmlns:a16="http://schemas.microsoft.com/office/drawing/2014/main" id="{DAFB154E-611F-3A4D-A1B5-0C38EAE2BE3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419501" y="3933194"/>
            <a:ext cx="1742987" cy="1742987"/>
          </a:xfrm>
          <a:prstGeom prst="rect">
            <a:avLst/>
          </a:prstGeom>
          <a:solidFill>
            <a:schemeClr val="tx1"/>
          </a:solidFill>
        </p:spPr>
      </p:pic>
    </p:spTree>
    <p:extLst>
      <p:ext uri="{BB962C8B-B14F-4D97-AF65-F5344CB8AC3E}">
        <p14:creationId xmlns:p14="http://schemas.microsoft.com/office/powerpoint/2010/main" val="3207334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96"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62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9D9D6BF1-DFF2-4526-9D13-BF339D8C41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28" name="Freeform 6">
              <a:extLst>
                <a:ext uri="{FF2B5EF4-FFF2-40B4-BE49-F238E27FC236}">
                  <a16:creationId xmlns:a16="http://schemas.microsoft.com/office/drawing/2014/main" id="{A54D4DB6-FB18-4CAE-8905-E0053C925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29" name="Freeform 6">
              <a:extLst>
                <a:ext uri="{FF2B5EF4-FFF2-40B4-BE49-F238E27FC236}">
                  <a16:creationId xmlns:a16="http://schemas.microsoft.com/office/drawing/2014/main" id="{1DBD6488-9429-4FFA-8AE8-C4022C39B0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31" name="Rectangle 30">
            <a:extLst>
              <a:ext uri="{FF2B5EF4-FFF2-40B4-BE49-F238E27FC236}">
                <a16:creationId xmlns:a16="http://schemas.microsoft.com/office/drawing/2014/main" id="{7BB74091-09FE-44AF-8325-7FE6E175F7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1895E1-582D-054B-9876-4C3AB10ACFE1}"/>
              </a:ext>
            </a:extLst>
          </p:cNvPr>
          <p:cNvSpPr>
            <a:spLocks noGrp="1"/>
          </p:cNvSpPr>
          <p:nvPr>
            <p:ph type="title"/>
          </p:nvPr>
        </p:nvSpPr>
        <p:spPr>
          <a:xfrm>
            <a:off x="752858" y="4736961"/>
            <a:ext cx="10720685" cy="936769"/>
          </a:xfrm>
        </p:spPr>
        <p:txBody>
          <a:bodyPr vert="horz" lIns="91440" tIns="45720" rIns="91440" bIns="45720" rtlCol="0" anchor="b">
            <a:normAutofit/>
          </a:bodyPr>
          <a:lstStyle/>
          <a:p>
            <a:pPr algn="ctr"/>
            <a:r>
              <a:rPr lang="en-US" sz="4800" cap="all" dirty="0"/>
              <a:t>Normal Spectrograph</a:t>
            </a:r>
          </a:p>
        </p:txBody>
      </p:sp>
      <p:pic>
        <p:nvPicPr>
          <p:cNvPr id="8" name="Picture 7" descr="A screenshot of a computer&#10;&#10;Description automatically generated with medium confidence">
            <a:extLst>
              <a:ext uri="{FF2B5EF4-FFF2-40B4-BE49-F238E27FC236}">
                <a16:creationId xmlns:a16="http://schemas.microsoft.com/office/drawing/2014/main" id="{F0DDFF58-3A61-3548-ABC4-04581CD3F392}"/>
              </a:ext>
            </a:extLst>
          </p:cNvPr>
          <p:cNvPicPr>
            <a:picLocks noChangeAspect="1"/>
          </p:cNvPicPr>
          <p:nvPr/>
        </p:nvPicPr>
        <p:blipFill rotWithShape="1">
          <a:blip r:embed="rId4"/>
          <a:srcRect r="14102"/>
          <a:stretch/>
        </p:blipFill>
        <p:spPr>
          <a:xfrm>
            <a:off x="20" y="10"/>
            <a:ext cx="12191980" cy="4187119"/>
          </a:xfrm>
          <a:prstGeom prst="rect">
            <a:avLst/>
          </a:prstGeom>
        </p:spPr>
      </p:pic>
      <p:sp>
        <p:nvSpPr>
          <p:cNvPr id="33" name="Freeform: Shape 32">
            <a:extLst>
              <a:ext uri="{FF2B5EF4-FFF2-40B4-BE49-F238E27FC236}">
                <a16:creationId xmlns:a16="http://schemas.microsoft.com/office/drawing/2014/main" id="{0F30CCEB-94C4-4F72-BA5A-9CEA85302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434936" y="4446551"/>
            <a:ext cx="1957171" cy="1103687"/>
          </a:xfrm>
          <a:custGeom>
            <a:avLst/>
            <a:gdLst>
              <a:gd name="connsiteX0" fmla="*/ 2017702 w 2017702"/>
              <a:gd name="connsiteY0" fmla="*/ 1137821 h 1137821"/>
              <a:gd name="connsiteX1" fmla="*/ 404 w 2017702"/>
              <a:gd name="connsiteY1" fmla="*/ 1137821 h 1137821"/>
              <a:gd name="connsiteX2" fmla="*/ 0 w 2017702"/>
              <a:gd name="connsiteY2" fmla="*/ 900216 h 1137821"/>
              <a:gd name="connsiteX3" fmla="*/ 1767759 w 2017702"/>
              <a:gd name="connsiteY3" fmla="*/ 901031 h 1137821"/>
              <a:gd name="connsiteX4" fmla="*/ 1767759 w 2017702"/>
              <a:gd name="connsiteY4" fmla="*/ 0 h 1137821"/>
              <a:gd name="connsiteX5" fmla="*/ 2017702 w 2017702"/>
              <a:gd name="connsiteY5" fmla="*/ 0 h 1137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7702" h="1137821">
                <a:moveTo>
                  <a:pt x="2017702" y="1137821"/>
                </a:moveTo>
                <a:lnTo>
                  <a:pt x="404" y="1137821"/>
                </a:lnTo>
                <a:cubicBezTo>
                  <a:pt x="-404" y="1055814"/>
                  <a:pt x="807" y="982224"/>
                  <a:pt x="0" y="900216"/>
                </a:cubicBezTo>
                <a:lnTo>
                  <a:pt x="1767759" y="901031"/>
                </a:lnTo>
                <a:lnTo>
                  <a:pt x="1767759" y="0"/>
                </a:lnTo>
                <a:lnTo>
                  <a:pt x="2017702" y="0"/>
                </a:lnTo>
                <a:close/>
              </a:path>
            </a:pathLst>
          </a:custGeom>
          <a:solidFill>
            <a:schemeClr val="tx2">
              <a:alpha val="80000"/>
            </a:schemeClr>
          </a:solidFill>
          <a:ln w="0">
            <a:noFill/>
            <a:prstDash val="solid"/>
            <a:round/>
            <a:headEnd/>
            <a:tailEnd/>
          </a:ln>
        </p:spPr>
      </p:sp>
      <p:sp>
        <p:nvSpPr>
          <p:cNvPr id="35" name="Freeform: Shape 34">
            <a:extLst>
              <a:ext uri="{FF2B5EF4-FFF2-40B4-BE49-F238E27FC236}">
                <a16:creationId xmlns:a16="http://schemas.microsoft.com/office/drawing/2014/main" id="{0DE1A94F-CC8B-4954-97A7-ADD4F300D6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796837" y="5311230"/>
            <a:ext cx="2042265" cy="1213486"/>
          </a:xfrm>
          <a:custGeom>
            <a:avLst/>
            <a:gdLst>
              <a:gd name="connsiteX0" fmla="*/ 1844618 w 2105428"/>
              <a:gd name="connsiteY0" fmla="*/ 0 h 1251016"/>
              <a:gd name="connsiteX1" fmla="*/ 2105428 w 2105428"/>
              <a:gd name="connsiteY1" fmla="*/ 0 h 1251016"/>
              <a:gd name="connsiteX2" fmla="*/ 2105428 w 2105428"/>
              <a:gd name="connsiteY2" fmla="*/ 1251016 h 1251016"/>
              <a:gd name="connsiteX3" fmla="*/ 421 w 2105428"/>
              <a:gd name="connsiteY3" fmla="*/ 1251016 h 1251016"/>
              <a:gd name="connsiteX4" fmla="*/ 0 w 2105428"/>
              <a:gd name="connsiteY4" fmla="*/ 1003081 h 1251016"/>
              <a:gd name="connsiteX5" fmla="*/ 1844618 w 2105428"/>
              <a:gd name="connsiteY5" fmla="*/ 1003931 h 1251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5428" h="1251016">
                <a:moveTo>
                  <a:pt x="1844618" y="0"/>
                </a:moveTo>
                <a:lnTo>
                  <a:pt x="2105428" y="0"/>
                </a:lnTo>
                <a:lnTo>
                  <a:pt x="2105428" y="1251016"/>
                </a:lnTo>
                <a:lnTo>
                  <a:pt x="421" y="1251016"/>
                </a:lnTo>
                <a:cubicBezTo>
                  <a:pt x="-421" y="1165443"/>
                  <a:pt x="842" y="1088654"/>
                  <a:pt x="0" y="1003081"/>
                </a:cubicBezTo>
                <a:lnTo>
                  <a:pt x="1844618" y="1003931"/>
                </a:lnTo>
                <a:close/>
              </a:path>
            </a:pathLst>
          </a:custGeom>
          <a:solidFill>
            <a:schemeClr val="tx2">
              <a:alpha val="80000"/>
            </a:schemeClr>
          </a:solidFill>
          <a:ln w="0">
            <a:noFill/>
            <a:prstDash val="solid"/>
            <a:round/>
            <a:headEnd/>
            <a:tailEnd/>
          </a:ln>
        </p:spPr>
      </p:sp>
      <p:sp>
        <p:nvSpPr>
          <p:cNvPr id="3" name="TextBox 2">
            <a:extLst>
              <a:ext uri="{FF2B5EF4-FFF2-40B4-BE49-F238E27FC236}">
                <a16:creationId xmlns:a16="http://schemas.microsoft.com/office/drawing/2014/main" id="{96E00932-1D52-354A-A91A-6967D7C348D6}"/>
              </a:ext>
            </a:extLst>
          </p:cNvPr>
          <p:cNvSpPr txBox="1"/>
          <p:nvPr/>
        </p:nvSpPr>
        <p:spPr>
          <a:xfrm>
            <a:off x="4764505" y="6223562"/>
            <a:ext cx="1768176" cy="369332"/>
          </a:xfrm>
          <a:prstGeom prst="rect">
            <a:avLst/>
          </a:prstGeom>
          <a:noFill/>
        </p:spPr>
        <p:txBody>
          <a:bodyPr wrap="none" rtlCol="0">
            <a:spAutoFit/>
          </a:bodyPr>
          <a:lstStyle/>
          <a:p>
            <a:r>
              <a:rPr lang="en-US" dirty="0"/>
              <a:t>Merchant, 2022</a:t>
            </a:r>
          </a:p>
        </p:txBody>
      </p:sp>
      <p:pic>
        <p:nvPicPr>
          <p:cNvPr id="5" name="Audio Recording May 1, 2022 at 6:54:24 PM" descr="Audio Recording May 1, 2022 at 6:54:24 PM">
            <a:hlinkClick r:id="" action="ppaction://media"/>
            <a:extLst>
              <a:ext uri="{FF2B5EF4-FFF2-40B4-BE49-F238E27FC236}">
                <a16:creationId xmlns:a16="http://schemas.microsoft.com/office/drawing/2014/main" id="{69E969D1-3567-3B4C-8ED8-A5FA5FEDFD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17969" y="4334960"/>
            <a:ext cx="812800" cy="812800"/>
          </a:xfrm>
          <a:prstGeom prst="rect">
            <a:avLst/>
          </a:prstGeom>
        </p:spPr>
      </p:pic>
    </p:spTree>
    <p:extLst>
      <p:ext uri="{BB962C8B-B14F-4D97-AF65-F5344CB8AC3E}">
        <p14:creationId xmlns:p14="http://schemas.microsoft.com/office/powerpoint/2010/main" val="4267535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32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449BC34D-9C23-4D6D-8213-1F471AF85B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72" name="Freeform 6">
              <a:extLst>
                <a:ext uri="{FF2B5EF4-FFF2-40B4-BE49-F238E27FC236}">
                  <a16:creationId xmlns:a16="http://schemas.microsoft.com/office/drawing/2014/main" id="{FA0F5D6C-5025-4D7E-82DD-C2C6FDA1E7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73" name="Freeform 6">
              <a:extLst>
                <a:ext uri="{FF2B5EF4-FFF2-40B4-BE49-F238E27FC236}">
                  <a16:creationId xmlns:a16="http://schemas.microsoft.com/office/drawing/2014/main" id="{E2AF2C17-4AB4-4402-B84B-129EF95D16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75" name="Rectangle 74">
            <a:extLst>
              <a:ext uri="{FF2B5EF4-FFF2-40B4-BE49-F238E27FC236}">
                <a16:creationId xmlns:a16="http://schemas.microsoft.com/office/drawing/2014/main" id="{1F9A0C1C-8ABC-401B-8FE9-AC9327C4C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FA6591-A678-B54B-A583-428E49FE5DD7}"/>
              </a:ext>
            </a:extLst>
          </p:cNvPr>
          <p:cNvSpPr>
            <a:spLocks noGrp="1"/>
          </p:cNvSpPr>
          <p:nvPr>
            <p:ph type="title"/>
          </p:nvPr>
        </p:nvSpPr>
        <p:spPr>
          <a:xfrm>
            <a:off x="8154186" y="634028"/>
            <a:ext cx="3655068" cy="3732835"/>
          </a:xfrm>
        </p:spPr>
        <p:txBody>
          <a:bodyPr vert="horz" lIns="91440" tIns="45720" rIns="91440" bIns="45720" rtlCol="0" anchor="b">
            <a:normAutofit/>
          </a:bodyPr>
          <a:lstStyle/>
          <a:p>
            <a:r>
              <a:rPr lang="en-US" sz="4800" dirty="0"/>
              <a:t>Mild Hearing Loss</a:t>
            </a:r>
            <a:r>
              <a:rPr lang="en-US" sz="6000" dirty="0"/>
              <a:t>:</a:t>
            </a:r>
            <a:r>
              <a:rPr lang="en-US" sz="4800" dirty="0"/>
              <a:t> Musician’s Notch @ 2000HZ</a:t>
            </a:r>
          </a:p>
        </p:txBody>
      </p:sp>
      <p:sp>
        <p:nvSpPr>
          <p:cNvPr id="77" name="Freeform 6">
            <a:extLst>
              <a:ext uri="{FF2B5EF4-FFF2-40B4-BE49-F238E27FC236}">
                <a16:creationId xmlns:a16="http://schemas.microsoft.com/office/drawing/2014/main" id="{BA5783C3-2F96-40A7-A24F-30CB07AA3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649163" y="634028"/>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79" name="Freeform 6">
            <a:extLst>
              <a:ext uri="{FF2B5EF4-FFF2-40B4-BE49-F238E27FC236}">
                <a16:creationId xmlns:a16="http://schemas.microsoft.com/office/drawing/2014/main" id="{A9D08DBA-0326-4C4E-ACFB-576F3ABDD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94670" y="2016617"/>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pic>
        <p:nvPicPr>
          <p:cNvPr id="15" name="Picture 14" descr="Turning a Nightmare into a Dream: Taking Care of Musicians and Engineers  Brian Fligor Hearing Conservation and NIHL 15268">
            <a:extLst>
              <a:ext uri="{FF2B5EF4-FFF2-40B4-BE49-F238E27FC236}">
                <a16:creationId xmlns:a16="http://schemas.microsoft.com/office/drawing/2014/main" id="{51E6E143-A3AE-7B43-83D0-D8D5F00C07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28900" y="1154410"/>
            <a:ext cx="4956419" cy="4818576"/>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Recording Apr 10, 2022 at 3:26:48 PM" descr="Audio Recording Apr 10, 2022 at 3:26:48 PM">
            <a:hlinkClick r:id="" action="ppaction://media"/>
            <a:extLst>
              <a:ext uri="{FF2B5EF4-FFF2-40B4-BE49-F238E27FC236}">
                <a16:creationId xmlns:a16="http://schemas.microsoft.com/office/drawing/2014/main" id="{551AE6C0-6E4A-6445-91A7-687C7775577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062240" y="341610"/>
            <a:ext cx="812800" cy="812800"/>
          </a:xfrm>
          <a:prstGeom prst="rect">
            <a:avLst/>
          </a:prstGeom>
        </p:spPr>
      </p:pic>
      <p:pic>
        <p:nvPicPr>
          <p:cNvPr id="4" name="Musician notch 2000Hz - 5:1:22, 6.39 PM" descr="Musician notch 2000Hz - 5:1:22, 6.39 PM">
            <a:hlinkClick r:id="" action="ppaction://media"/>
            <a:extLst>
              <a:ext uri="{FF2B5EF4-FFF2-40B4-BE49-F238E27FC236}">
                <a16:creationId xmlns:a16="http://schemas.microsoft.com/office/drawing/2014/main" id="{0E742415-CFC7-A344-BC03-9788B21B7DAB}"/>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592397" y="4376757"/>
            <a:ext cx="1717383" cy="1717383"/>
          </a:xfrm>
          <a:prstGeom prst="rect">
            <a:avLst/>
          </a:prstGeom>
          <a:solidFill>
            <a:schemeClr val="tx1"/>
          </a:solidFill>
        </p:spPr>
      </p:pic>
    </p:spTree>
    <p:extLst>
      <p:ext uri="{BB962C8B-B14F-4D97-AF65-F5344CB8AC3E}">
        <p14:creationId xmlns:p14="http://schemas.microsoft.com/office/powerpoint/2010/main" val="3462238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3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62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1" name="Group 10">
            <a:extLst>
              <a:ext uri="{FF2B5EF4-FFF2-40B4-BE49-F238E27FC236}">
                <a16:creationId xmlns:a16="http://schemas.microsoft.com/office/drawing/2014/main" id="{9D9D6BF1-DFF2-4526-9D13-BF339D8C41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2" name="Freeform 6">
              <a:extLst>
                <a:ext uri="{FF2B5EF4-FFF2-40B4-BE49-F238E27FC236}">
                  <a16:creationId xmlns:a16="http://schemas.microsoft.com/office/drawing/2014/main" id="{A54D4DB6-FB18-4CAE-8905-E0053C925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3" name="Freeform 6">
              <a:extLst>
                <a:ext uri="{FF2B5EF4-FFF2-40B4-BE49-F238E27FC236}">
                  <a16:creationId xmlns:a16="http://schemas.microsoft.com/office/drawing/2014/main" id="{1DBD6488-9429-4FFA-8AE8-C4022C39B0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22" name="Rectangle 14">
            <a:extLst>
              <a:ext uri="{FF2B5EF4-FFF2-40B4-BE49-F238E27FC236}">
                <a16:creationId xmlns:a16="http://schemas.microsoft.com/office/drawing/2014/main" id="{7BB74091-09FE-44AF-8325-7FE6E175F7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1895E1-582D-054B-9876-4C3AB10ACFE1}"/>
              </a:ext>
            </a:extLst>
          </p:cNvPr>
          <p:cNvSpPr>
            <a:spLocks noGrp="1"/>
          </p:cNvSpPr>
          <p:nvPr>
            <p:ph type="title"/>
          </p:nvPr>
        </p:nvSpPr>
        <p:spPr>
          <a:xfrm>
            <a:off x="752858" y="4736961"/>
            <a:ext cx="10720685" cy="936769"/>
          </a:xfrm>
        </p:spPr>
        <p:txBody>
          <a:bodyPr vert="horz" lIns="91440" tIns="45720" rIns="91440" bIns="45720" rtlCol="0" anchor="b">
            <a:normAutofit fontScale="90000"/>
          </a:bodyPr>
          <a:lstStyle/>
          <a:p>
            <a:pPr algn="ctr"/>
            <a:r>
              <a:rPr lang="en-US" sz="4800" cap="all" dirty="0"/>
              <a:t>2000Hz Spectrograph</a:t>
            </a:r>
            <a:br>
              <a:rPr lang="en-US" sz="4800" cap="all" dirty="0"/>
            </a:br>
            <a:r>
              <a:rPr lang="en-US" sz="3100" b="1" u="sng" cap="all" dirty="0"/>
              <a:t>(Look at how much energy has dissipated at 2000Hz)</a:t>
            </a:r>
          </a:p>
        </p:txBody>
      </p:sp>
      <p:pic>
        <p:nvPicPr>
          <p:cNvPr id="6" name="Picture 5" descr="A screenshot of a computer&#10;&#10;Description automatically generated with medium confidence">
            <a:extLst>
              <a:ext uri="{FF2B5EF4-FFF2-40B4-BE49-F238E27FC236}">
                <a16:creationId xmlns:a16="http://schemas.microsoft.com/office/drawing/2014/main" id="{62DC2CA4-A560-A94E-8F8E-A67FD215B3FB}"/>
              </a:ext>
            </a:extLst>
          </p:cNvPr>
          <p:cNvPicPr>
            <a:picLocks noChangeAspect="1"/>
          </p:cNvPicPr>
          <p:nvPr/>
        </p:nvPicPr>
        <p:blipFill rotWithShape="1">
          <a:blip r:embed="rId4"/>
          <a:srcRect l="8461" r="5642"/>
          <a:stretch/>
        </p:blipFill>
        <p:spPr>
          <a:xfrm>
            <a:off x="20" y="10"/>
            <a:ext cx="12191980" cy="4187119"/>
          </a:xfrm>
          <a:prstGeom prst="rect">
            <a:avLst/>
          </a:prstGeom>
        </p:spPr>
      </p:pic>
      <p:sp>
        <p:nvSpPr>
          <p:cNvPr id="23" name="Freeform: Shape 16">
            <a:extLst>
              <a:ext uri="{FF2B5EF4-FFF2-40B4-BE49-F238E27FC236}">
                <a16:creationId xmlns:a16="http://schemas.microsoft.com/office/drawing/2014/main" id="{0F30CCEB-94C4-4F72-BA5A-9CEA85302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434936" y="4446551"/>
            <a:ext cx="1957171" cy="1103687"/>
          </a:xfrm>
          <a:custGeom>
            <a:avLst/>
            <a:gdLst>
              <a:gd name="connsiteX0" fmla="*/ 2017702 w 2017702"/>
              <a:gd name="connsiteY0" fmla="*/ 1137821 h 1137821"/>
              <a:gd name="connsiteX1" fmla="*/ 404 w 2017702"/>
              <a:gd name="connsiteY1" fmla="*/ 1137821 h 1137821"/>
              <a:gd name="connsiteX2" fmla="*/ 0 w 2017702"/>
              <a:gd name="connsiteY2" fmla="*/ 900216 h 1137821"/>
              <a:gd name="connsiteX3" fmla="*/ 1767759 w 2017702"/>
              <a:gd name="connsiteY3" fmla="*/ 901031 h 1137821"/>
              <a:gd name="connsiteX4" fmla="*/ 1767759 w 2017702"/>
              <a:gd name="connsiteY4" fmla="*/ 0 h 1137821"/>
              <a:gd name="connsiteX5" fmla="*/ 2017702 w 2017702"/>
              <a:gd name="connsiteY5" fmla="*/ 0 h 1137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7702" h="1137821">
                <a:moveTo>
                  <a:pt x="2017702" y="1137821"/>
                </a:moveTo>
                <a:lnTo>
                  <a:pt x="404" y="1137821"/>
                </a:lnTo>
                <a:cubicBezTo>
                  <a:pt x="-404" y="1055814"/>
                  <a:pt x="807" y="982224"/>
                  <a:pt x="0" y="900216"/>
                </a:cubicBezTo>
                <a:lnTo>
                  <a:pt x="1767759" y="901031"/>
                </a:lnTo>
                <a:lnTo>
                  <a:pt x="1767759" y="0"/>
                </a:lnTo>
                <a:lnTo>
                  <a:pt x="2017702" y="0"/>
                </a:lnTo>
                <a:close/>
              </a:path>
            </a:pathLst>
          </a:custGeom>
          <a:solidFill>
            <a:schemeClr val="tx2">
              <a:alpha val="80000"/>
            </a:schemeClr>
          </a:solidFill>
          <a:ln w="0">
            <a:noFill/>
            <a:prstDash val="solid"/>
            <a:round/>
            <a:headEnd/>
            <a:tailEnd/>
          </a:ln>
        </p:spPr>
      </p:sp>
      <p:sp>
        <p:nvSpPr>
          <p:cNvPr id="24" name="Freeform: Shape 18">
            <a:extLst>
              <a:ext uri="{FF2B5EF4-FFF2-40B4-BE49-F238E27FC236}">
                <a16:creationId xmlns:a16="http://schemas.microsoft.com/office/drawing/2014/main" id="{0DE1A94F-CC8B-4954-97A7-ADD4F300D6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796837" y="5311230"/>
            <a:ext cx="2042265" cy="1213486"/>
          </a:xfrm>
          <a:custGeom>
            <a:avLst/>
            <a:gdLst>
              <a:gd name="connsiteX0" fmla="*/ 1844618 w 2105428"/>
              <a:gd name="connsiteY0" fmla="*/ 0 h 1251016"/>
              <a:gd name="connsiteX1" fmla="*/ 2105428 w 2105428"/>
              <a:gd name="connsiteY1" fmla="*/ 0 h 1251016"/>
              <a:gd name="connsiteX2" fmla="*/ 2105428 w 2105428"/>
              <a:gd name="connsiteY2" fmla="*/ 1251016 h 1251016"/>
              <a:gd name="connsiteX3" fmla="*/ 421 w 2105428"/>
              <a:gd name="connsiteY3" fmla="*/ 1251016 h 1251016"/>
              <a:gd name="connsiteX4" fmla="*/ 0 w 2105428"/>
              <a:gd name="connsiteY4" fmla="*/ 1003081 h 1251016"/>
              <a:gd name="connsiteX5" fmla="*/ 1844618 w 2105428"/>
              <a:gd name="connsiteY5" fmla="*/ 1003931 h 1251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5428" h="1251016">
                <a:moveTo>
                  <a:pt x="1844618" y="0"/>
                </a:moveTo>
                <a:lnTo>
                  <a:pt x="2105428" y="0"/>
                </a:lnTo>
                <a:lnTo>
                  <a:pt x="2105428" y="1251016"/>
                </a:lnTo>
                <a:lnTo>
                  <a:pt x="421" y="1251016"/>
                </a:lnTo>
                <a:cubicBezTo>
                  <a:pt x="-421" y="1165443"/>
                  <a:pt x="842" y="1088654"/>
                  <a:pt x="0" y="1003081"/>
                </a:cubicBezTo>
                <a:lnTo>
                  <a:pt x="1844618" y="1003931"/>
                </a:lnTo>
                <a:close/>
              </a:path>
            </a:pathLst>
          </a:custGeom>
          <a:solidFill>
            <a:schemeClr val="tx2">
              <a:alpha val="80000"/>
            </a:schemeClr>
          </a:solidFill>
          <a:ln w="0">
            <a:noFill/>
            <a:prstDash val="solid"/>
            <a:round/>
            <a:headEnd/>
            <a:tailEnd/>
          </a:ln>
        </p:spPr>
      </p:sp>
      <p:sp>
        <p:nvSpPr>
          <p:cNvPr id="3" name="TextBox 2">
            <a:extLst>
              <a:ext uri="{FF2B5EF4-FFF2-40B4-BE49-F238E27FC236}">
                <a16:creationId xmlns:a16="http://schemas.microsoft.com/office/drawing/2014/main" id="{42EA242B-8DF8-D94B-9B43-CEFBE0814980}"/>
              </a:ext>
            </a:extLst>
          </p:cNvPr>
          <p:cNvSpPr txBox="1"/>
          <p:nvPr/>
        </p:nvSpPr>
        <p:spPr>
          <a:xfrm>
            <a:off x="4884821" y="5964140"/>
            <a:ext cx="1768176" cy="646331"/>
          </a:xfrm>
          <a:prstGeom prst="rect">
            <a:avLst/>
          </a:prstGeom>
          <a:noFill/>
        </p:spPr>
        <p:txBody>
          <a:bodyPr wrap="none" rtlCol="0">
            <a:spAutoFit/>
          </a:bodyPr>
          <a:lstStyle/>
          <a:p>
            <a:r>
              <a:rPr lang="en-US" dirty="0"/>
              <a:t>Merchant, 2022</a:t>
            </a:r>
          </a:p>
          <a:p>
            <a:endParaRPr lang="en-US" dirty="0"/>
          </a:p>
        </p:txBody>
      </p:sp>
      <p:pic>
        <p:nvPicPr>
          <p:cNvPr id="4" name="Audio Recording Apr 10, 2022 at 3:28:45 PM" descr="Audio Recording Apr 10, 2022 at 3:28:45 PM">
            <a:hlinkClick r:id="" action="ppaction://media"/>
            <a:extLst>
              <a:ext uri="{FF2B5EF4-FFF2-40B4-BE49-F238E27FC236}">
                <a16:creationId xmlns:a16="http://schemas.microsoft.com/office/drawing/2014/main" id="{0F4DBE7C-7B7E-AA40-97C6-4437A06B30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78785" y="4303364"/>
            <a:ext cx="812800" cy="812800"/>
          </a:xfrm>
          <a:prstGeom prst="rect">
            <a:avLst/>
          </a:prstGeom>
        </p:spPr>
      </p:pic>
    </p:spTree>
    <p:extLst>
      <p:ext uri="{BB962C8B-B14F-4D97-AF65-F5344CB8AC3E}">
        <p14:creationId xmlns:p14="http://schemas.microsoft.com/office/powerpoint/2010/main" val="3247826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60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449BC34D-9C23-4D6D-8213-1F471AF85B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72" name="Freeform 6">
              <a:extLst>
                <a:ext uri="{FF2B5EF4-FFF2-40B4-BE49-F238E27FC236}">
                  <a16:creationId xmlns:a16="http://schemas.microsoft.com/office/drawing/2014/main" id="{FA0F5D6C-5025-4D7E-82DD-C2C6FDA1E7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73" name="Freeform 6">
              <a:extLst>
                <a:ext uri="{FF2B5EF4-FFF2-40B4-BE49-F238E27FC236}">
                  <a16:creationId xmlns:a16="http://schemas.microsoft.com/office/drawing/2014/main" id="{E2AF2C17-4AB4-4402-B84B-129EF95D16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75" name="Rectangle 74">
            <a:extLst>
              <a:ext uri="{FF2B5EF4-FFF2-40B4-BE49-F238E27FC236}">
                <a16:creationId xmlns:a16="http://schemas.microsoft.com/office/drawing/2014/main" id="{1F9A0C1C-8ABC-401B-8FE9-AC9327C4C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FA6591-A678-B54B-A583-428E49FE5DD7}"/>
              </a:ext>
            </a:extLst>
          </p:cNvPr>
          <p:cNvSpPr>
            <a:spLocks noGrp="1"/>
          </p:cNvSpPr>
          <p:nvPr>
            <p:ph type="title"/>
          </p:nvPr>
        </p:nvSpPr>
        <p:spPr>
          <a:xfrm>
            <a:off x="8154186" y="634028"/>
            <a:ext cx="3655068" cy="3732835"/>
          </a:xfrm>
        </p:spPr>
        <p:txBody>
          <a:bodyPr vert="horz" lIns="91440" tIns="45720" rIns="91440" bIns="45720" rtlCol="0" anchor="b">
            <a:normAutofit/>
          </a:bodyPr>
          <a:lstStyle/>
          <a:p>
            <a:r>
              <a:rPr lang="en-US" sz="4000" dirty="0"/>
              <a:t>Mild/Moderate High-Frequency Hearing Loss </a:t>
            </a:r>
            <a:br>
              <a:rPr lang="en-US" sz="4800" dirty="0"/>
            </a:br>
            <a:r>
              <a:rPr lang="en-US" sz="3200" dirty="0"/>
              <a:t>6000Hz-8000Hz</a:t>
            </a:r>
            <a:endParaRPr lang="en-US" sz="4800" dirty="0"/>
          </a:p>
        </p:txBody>
      </p:sp>
      <p:sp>
        <p:nvSpPr>
          <p:cNvPr id="77" name="Freeform 6">
            <a:extLst>
              <a:ext uri="{FF2B5EF4-FFF2-40B4-BE49-F238E27FC236}">
                <a16:creationId xmlns:a16="http://schemas.microsoft.com/office/drawing/2014/main" id="{BA5783C3-2F96-40A7-A24F-30CB07AA3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649163" y="634028"/>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79" name="Freeform 6">
            <a:extLst>
              <a:ext uri="{FF2B5EF4-FFF2-40B4-BE49-F238E27FC236}">
                <a16:creationId xmlns:a16="http://schemas.microsoft.com/office/drawing/2014/main" id="{A9D08DBA-0326-4C4E-ACFB-576F3ABDD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94670" y="2016617"/>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pic>
        <p:nvPicPr>
          <p:cNvPr id="9218" name="Picture 2" descr="What Is an Audiogram and How To Read It - hear.com">
            <a:extLst>
              <a:ext uri="{FF2B5EF4-FFF2-40B4-BE49-F238E27FC236}">
                <a16:creationId xmlns:a16="http://schemas.microsoft.com/office/drawing/2014/main" id="{59DA1EC9-2A35-2547-8780-976959DC110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055" t="10856" r="21771" b="6312"/>
          <a:stretch/>
        </p:blipFill>
        <p:spPr bwMode="auto">
          <a:xfrm>
            <a:off x="1751092" y="1139710"/>
            <a:ext cx="5112036" cy="4874148"/>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Recording Apr 10, 2022 at 3:29:31 PM" descr="Audio Recording Apr 10, 2022 at 3:29:31 PM">
            <a:hlinkClick r:id="" action="ppaction://media"/>
            <a:extLst>
              <a:ext uri="{FF2B5EF4-FFF2-40B4-BE49-F238E27FC236}">
                <a16:creationId xmlns:a16="http://schemas.microsoft.com/office/drawing/2014/main" id="{DC7229B2-C975-7F4F-A433-BC2531C6E29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376740" y="872852"/>
            <a:ext cx="812800" cy="812800"/>
          </a:xfrm>
          <a:prstGeom prst="rect">
            <a:avLst/>
          </a:prstGeom>
        </p:spPr>
      </p:pic>
      <p:pic>
        <p:nvPicPr>
          <p:cNvPr id="4" name="Mild High-frequency HL 6000Hz-8000Hz - 5:1:22, 6.35 PM.mp3" descr="Mild High-frequency HL 6000Hz-8000Hz - 5:1:22, 6.35 PM.mp3">
            <a:hlinkClick r:id="" action="ppaction://media"/>
            <a:extLst>
              <a:ext uri="{FF2B5EF4-FFF2-40B4-BE49-F238E27FC236}">
                <a16:creationId xmlns:a16="http://schemas.microsoft.com/office/drawing/2014/main" id="{F5565AAE-FC54-8F4A-B922-D9B7FE8EC885}"/>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908407" y="4366863"/>
            <a:ext cx="1806472" cy="1806472"/>
          </a:xfrm>
          <a:prstGeom prst="rect">
            <a:avLst/>
          </a:prstGeom>
          <a:solidFill>
            <a:schemeClr val="tx1"/>
          </a:solidFill>
        </p:spPr>
      </p:pic>
      <p:sp>
        <p:nvSpPr>
          <p:cNvPr id="14" name="Rectangle 13">
            <a:extLst>
              <a:ext uri="{FF2B5EF4-FFF2-40B4-BE49-F238E27FC236}">
                <a16:creationId xmlns:a16="http://schemas.microsoft.com/office/drawing/2014/main" id="{626B3817-016B-F74D-A06C-85A0F5E9FE95}"/>
              </a:ext>
            </a:extLst>
          </p:cNvPr>
          <p:cNvSpPr/>
          <p:nvPr/>
        </p:nvSpPr>
        <p:spPr>
          <a:xfrm>
            <a:off x="2087881" y="1622514"/>
            <a:ext cx="4684223" cy="1023827"/>
          </a:xfrm>
          <a:prstGeom prst="rect">
            <a:avLst/>
          </a:prstGeom>
          <a:no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589AC7F-569D-BE4D-B43C-4C2317D29B85}"/>
              </a:ext>
            </a:extLst>
          </p:cNvPr>
          <p:cNvSpPr txBox="1"/>
          <p:nvPr/>
        </p:nvSpPr>
        <p:spPr>
          <a:xfrm rot="5400000">
            <a:off x="6342499" y="2013327"/>
            <a:ext cx="1120820" cy="261610"/>
          </a:xfrm>
          <a:prstGeom prst="rect">
            <a:avLst/>
          </a:prstGeom>
          <a:noFill/>
        </p:spPr>
        <p:txBody>
          <a:bodyPr wrap="none" rtlCol="0">
            <a:spAutoFit/>
          </a:bodyPr>
          <a:lstStyle/>
          <a:p>
            <a:r>
              <a:rPr lang="en-US" sz="1100" dirty="0"/>
              <a:t>Normal Hearing</a:t>
            </a:r>
          </a:p>
        </p:txBody>
      </p:sp>
    </p:spTree>
    <p:extLst>
      <p:ext uri="{BB962C8B-B14F-4D97-AF65-F5344CB8AC3E}">
        <p14:creationId xmlns:p14="http://schemas.microsoft.com/office/powerpoint/2010/main" val="3966409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8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62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3B91B61-BFCA-4647-957E-A8269BE46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BB443DF2-0D45-FC4D-BD8A-7E91595FEBB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1966" r="5464" b="-1"/>
          <a:stretch/>
        </p:blipFill>
        <p:spPr bwMode="auto">
          <a:xfrm>
            <a:off x="-1" y="10"/>
            <a:ext cx="4373546"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92D1D7C6-1C89-420C-8D35-483654167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Content Placeholder 3">
            <a:extLst>
              <a:ext uri="{FF2B5EF4-FFF2-40B4-BE49-F238E27FC236}">
                <a16:creationId xmlns:a16="http://schemas.microsoft.com/office/drawing/2014/main" id="{9DA84254-33F0-7241-A15C-926B3CEFDDAE}"/>
              </a:ext>
            </a:extLst>
          </p:cNvPr>
          <p:cNvSpPr>
            <a:spLocks noGrp="1"/>
          </p:cNvSpPr>
          <p:nvPr>
            <p:ph idx="1"/>
          </p:nvPr>
        </p:nvSpPr>
        <p:spPr>
          <a:xfrm>
            <a:off x="5194384" y="1357313"/>
            <a:ext cx="6176776" cy="4510087"/>
          </a:xfrm>
        </p:spPr>
        <p:txBody>
          <a:bodyPr>
            <a:normAutofit fontScale="92500" lnSpcReduction="20000"/>
          </a:bodyPr>
          <a:lstStyle/>
          <a:p>
            <a:pPr marL="0" indent="0" algn="ctr">
              <a:buNone/>
            </a:pPr>
            <a:r>
              <a:rPr lang="en-US" sz="4800" dirty="0"/>
              <a:t>Nearly one in four adults, 24% of the populous in the United States have an audiometric noise-induced, or a musician’s notch, on a hearing evaluation (Carroll et al., 2017).</a:t>
            </a:r>
          </a:p>
          <a:p>
            <a:pPr marL="0" indent="0">
              <a:buNone/>
            </a:pPr>
            <a:endParaRPr lang="en-US" dirty="0"/>
          </a:p>
        </p:txBody>
      </p:sp>
      <p:pic>
        <p:nvPicPr>
          <p:cNvPr id="2" name="Audio Recording Apr 10, 2022 at 2:38:48 PM" descr="Audio Recording Apr 10, 2022 at 2:38:48 PM">
            <a:hlinkClick r:id="" action="ppaction://media"/>
            <a:extLst>
              <a:ext uri="{FF2B5EF4-FFF2-40B4-BE49-F238E27FC236}">
                <a16:creationId xmlns:a16="http://schemas.microsoft.com/office/drawing/2014/main" id="{D9376D9D-AC9F-C142-BFF6-83BA07B462E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64760" y="120650"/>
            <a:ext cx="812800" cy="812800"/>
          </a:xfrm>
          <a:prstGeom prst="rect">
            <a:avLst/>
          </a:prstGeom>
        </p:spPr>
      </p:pic>
    </p:spTree>
    <p:extLst>
      <p:ext uri="{BB962C8B-B14F-4D97-AF65-F5344CB8AC3E}">
        <p14:creationId xmlns:p14="http://schemas.microsoft.com/office/powerpoint/2010/main" val="1296026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1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449BC34D-9C23-4D6D-8213-1F471AF85B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72" name="Freeform 6">
              <a:extLst>
                <a:ext uri="{FF2B5EF4-FFF2-40B4-BE49-F238E27FC236}">
                  <a16:creationId xmlns:a16="http://schemas.microsoft.com/office/drawing/2014/main" id="{FA0F5D6C-5025-4D7E-82DD-C2C6FDA1E7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73" name="Freeform 6">
              <a:extLst>
                <a:ext uri="{FF2B5EF4-FFF2-40B4-BE49-F238E27FC236}">
                  <a16:creationId xmlns:a16="http://schemas.microsoft.com/office/drawing/2014/main" id="{E2AF2C17-4AB4-4402-B84B-129EF95D16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75" name="Rectangle 74">
            <a:extLst>
              <a:ext uri="{FF2B5EF4-FFF2-40B4-BE49-F238E27FC236}">
                <a16:creationId xmlns:a16="http://schemas.microsoft.com/office/drawing/2014/main" id="{1F9A0C1C-8ABC-401B-8FE9-AC9327C4C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FA6591-A678-B54B-A583-428E49FE5DD7}"/>
              </a:ext>
            </a:extLst>
          </p:cNvPr>
          <p:cNvSpPr>
            <a:spLocks noGrp="1"/>
          </p:cNvSpPr>
          <p:nvPr>
            <p:ph type="title"/>
          </p:nvPr>
        </p:nvSpPr>
        <p:spPr>
          <a:xfrm>
            <a:off x="8154186" y="634028"/>
            <a:ext cx="3355942" cy="3732835"/>
          </a:xfrm>
        </p:spPr>
        <p:txBody>
          <a:bodyPr vert="horz" lIns="91440" tIns="45720" rIns="91440" bIns="45720" rtlCol="0" anchor="b">
            <a:normAutofit fontScale="90000"/>
          </a:bodyPr>
          <a:lstStyle/>
          <a:p>
            <a:r>
              <a:rPr lang="en-US" sz="4800" dirty="0"/>
              <a:t>Severe Mid/High-Frequency Hearing Loss </a:t>
            </a:r>
            <a:r>
              <a:rPr lang="en-US" sz="3100" dirty="0"/>
              <a:t>2000Hz-8000Hz</a:t>
            </a:r>
            <a:endParaRPr lang="en-US" sz="4800" dirty="0"/>
          </a:p>
        </p:txBody>
      </p:sp>
      <p:sp>
        <p:nvSpPr>
          <p:cNvPr id="77" name="Freeform 6">
            <a:extLst>
              <a:ext uri="{FF2B5EF4-FFF2-40B4-BE49-F238E27FC236}">
                <a16:creationId xmlns:a16="http://schemas.microsoft.com/office/drawing/2014/main" id="{BA5783C3-2F96-40A7-A24F-30CB07AA3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649163" y="634028"/>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79" name="Freeform 6">
            <a:extLst>
              <a:ext uri="{FF2B5EF4-FFF2-40B4-BE49-F238E27FC236}">
                <a16:creationId xmlns:a16="http://schemas.microsoft.com/office/drawing/2014/main" id="{A9D08DBA-0326-4C4E-ACFB-576F3ABDD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94670" y="2016617"/>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pic>
        <p:nvPicPr>
          <p:cNvPr id="11" name="Picture 2" descr="What is a high frequency hearing loss? - Quora">
            <a:extLst>
              <a:ext uri="{FF2B5EF4-FFF2-40B4-BE49-F238E27FC236}">
                <a16:creationId xmlns:a16="http://schemas.microsoft.com/office/drawing/2014/main" id="{8444833B-FC35-8B43-9BF4-944648F5F2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23804" y="1500735"/>
            <a:ext cx="5497116" cy="428625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Recording Apr 10, 2022 at 3:30:28 PM" descr="Audio Recording Apr 10, 2022 at 3:30:28 PM">
            <a:hlinkClick r:id="" action="ppaction://media"/>
            <a:extLst>
              <a:ext uri="{FF2B5EF4-FFF2-40B4-BE49-F238E27FC236}">
                <a16:creationId xmlns:a16="http://schemas.microsoft.com/office/drawing/2014/main" id="{A69A847F-4CE2-3043-B478-D0C4AD0717F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50275" y="744469"/>
            <a:ext cx="812800" cy="812800"/>
          </a:xfrm>
          <a:prstGeom prst="rect">
            <a:avLst/>
          </a:prstGeom>
        </p:spPr>
      </p:pic>
      <p:pic>
        <p:nvPicPr>
          <p:cNvPr id="4" name="Severe" descr="Severe">
            <a:hlinkClick r:id="" action="ppaction://media"/>
            <a:extLst>
              <a:ext uri="{FF2B5EF4-FFF2-40B4-BE49-F238E27FC236}">
                <a16:creationId xmlns:a16="http://schemas.microsoft.com/office/drawing/2014/main" id="{C84D90AC-B0F2-0343-A192-3058BBBD49F6}"/>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523196" y="4374363"/>
            <a:ext cx="1719777" cy="1719777"/>
          </a:xfrm>
          <a:prstGeom prst="rect">
            <a:avLst/>
          </a:prstGeom>
          <a:solidFill>
            <a:schemeClr val="tx1"/>
          </a:solidFill>
        </p:spPr>
      </p:pic>
      <p:sp>
        <p:nvSpPr>
          <p:cNvPr id="13" name="Rectangle 12">
            <a:extLst>
              <a:ext uri="{FF2B5EF4-FFF2-40B4-BE49-F238E27FC236}">
                <a16:creationId xmlns:a16="http://schemas.microsoft.com/office/drawing/2014/main" id="{1B20CDC7-7843-CE41-A05E-B646B7036AEE}"/>
              </a:ext>
            </a:extLst>
          </p:cNvPr>
          <p:cNvSpPr/>
          <p:nvPr/>
        </p:nvSpPr>
        <p:spPr>
          <a:xfrm>
            <a:off x="1877555" y="1814445"/>
            <a:ext cx="4603256" cy="1023827"/>
          </a:xfrm>
          <a:prstGeom prst="rect">
            <a:avLst/>
          </a:prstGeom>
          <a:no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4C80D26-F668-9249-AC2C-4F9A4401C225}"/>
              </a:ext>
            </a:extLst>
          </p:cNvPr>
          <p:cNvSpPr txBox="1"/>
          <p:nvPr/>
        </p:nvSpPr>
        <p:spPr>
          <a:xfrm rot="5400000">
            <a:off x="6066234" y="2214697"/>
            <a:ext cx="1120820" cy="261610"/>
          </a:xfrm>
          <a:prstGeom prst="rect">
            <a:avLst/>
          </a:prstGeom>
          <a:noFill/>
        </p:spPr>
        <p:txBody>
          <a:bodyPr wrap="none" rtlCol="0">
            <a:spAutoFit/>
          </a:bodyPr>
          <a:lstStyle/>
          <a:p>
            <a:r>
              <a:rPr lang="en-US" sz="1100" dirty="0"/>
              <a:t>Normal Hearing</a:t>
            </a:r>
          </a:p>
        </p:txBody>
      </p:sp>
    </p:spTree>
    <p:extLst>
      <p:ext uri="{BB962C8B-B14F-4D97-AF65-F5344CB8AC3E}">
        <p14:creationId xmlns:p14="http://schemas.microsoft.com/office/powerpoint/2010/main" val="3083813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0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62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D9D6BF1-DFF2-4526-9D13-BF339D8C41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2" name="Freeform 6">
              <a:extLst>
                <a:ext uri="{FF2B5EF4-FFF2-40B4-BE49-F238E27FC236}">
                  <a16:creationId xmlns:a16="http://schemas.microsoft.com/office/drawing/2014/main" id="{A54D4DB6-FB18-4CAE-8905-E0053C925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3" name="Freeform 6">
              <a:extLst>
                <a:ext uri="{FF2B5EF4-FFF2-40B4-BE49-F238E27FC236}">
                  <a16:creationId xmlns:a16="http://schemas.microsoft.com/office/drawing/2014/main" id="{1DBD6488-9429-4FFA-8AE8-C4022C39B0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15" name="Rectangle 14">
            <a:extLst>
              <a:ext uri="{FF2B5EF4-FFF2-40B4-BE49-F238E27FC236}">
                <a16:creationId xmlns:a16="http://schemas.microsoft.com/office/drawing/2014/main" id="{7BB74091-09FE-44AF-8325-7FE6E175F7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1895E1-582D-054B-9876-4C3AB10ACFE1}"/>
              </a:ext>
            </a:extLst>
          </p:cNvPr>
          <p:cNvSpPr>
            <a:spLocks noGrp="1"/>
          </p:cNvSpPr>
          <p:nvPr>
            <p:ph type="title"/>
          </p:nvPr>
        </p:nvSpPr>
        <p:spPr>
          <a:xfrm>
            <a:off x="765025" y="4936002"/>
            <a:ext cx="10720685" cy="936769"/>
          </a:xfrm>
        </p:spPr>
        <p:txBody>
          <a:bodyPr vert="horz" lIns="91440" tIns="45720" rIns="91440" bIns="45720" rtlCol="0" anchor="b">
            <a:normAutofit/>
          </a:bodyPr>
          <a:lstStyle/>
          <a:p>
            <a:pPr algn="ctr"/>
            <a:r>
              <a:rPr lang="en-US" cap="all" dirty="0"/>
              <a:t>Severe high-frequency Spectrograph</a:t>
            </a:r>
          </a:p>
        </p:txBody>
      </p:sp>
      <p:sp>
        <p:nvSpPr>
          <p:cNvPr id="17" name="Freeform: Shape 16">
            <a:extLst>
              <a:ext uri="{FF2B5EF4-FFF2-40B4-BE49-F238E27FC236}">
                <a16:creationId xmlns:a16="http://schemas.microsoft.com/office/drawing/2014/main" id="{0F30CCEB-94C4-4F72-BA5A-9CEA85302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434936" y="4446551"/>
            <a:ext cx="1957171" cy="1103687"/>
          </a:xfrm>
          <a:custGeom>
            <a:avLst/>
            <a:gdLst>
              <a:gd name="connsiteX0" fmla="*/ 2017702 w 2017702"/>
              <a:gd name="connsiteY0" fmla="*/ 1137821 h 1137821"/>
              <a:gd name="connsiteX1" fmla="*/ 404 w 2017702"/>
              <a:gd name="connsiteY1" fmla="*/ 1137821 h 1137821"/>
              <a:gd name="connsiteX2" fmla="*/ 0 w 2017702"/>
              <a:gd name="connsiteY2" fmla="*/ 900216 h 1137821"/>
              <a:gd name="connsiteX3" fmla="*/ 1767759 w 2017702"/>
              <a:gd name="connsiteY3" fmla="*/ 901031 h 1137821"/>
              <a:gd name="connsiteX4" fmla="*/ 1767759 w 2017702"/>
              <a:gd name="connsiteY4" fmla="*/ 0 h 1137821"/>
              <a:gd name="connsiteX5" fmla="*/ 2017702 w 2017702"/>
              <a:gd name="connsiteY5" fmla="*/ 0 h 1137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7702" h="1137821">
                <a:moveTo>
                  <a:pt x="2017702" y="1137821"/>
                </a:moveTo>
                <a:lnTo>
                  <a:pt x="404" y="1137821"/>
                </a:lnTo>
                <a:cubicBezTo>
                  <a:pt x="-404" y="1055814"/>
                  <a:pt x="807" y="982224"/>
                  <a:pt x="0" y="900216"/>
                </a:cubicBezTo>
                <a:lnTo>
                  <a:pt x="1767759" y="901031"/>
                </a:lnTo>
                <a:lnTo>
                  <a:pt x="1767759" y="0"/>
                </a:lnTo>
                <a:lnTo>
                  <a:pt x="2017702" y="0"/>
                </a:lnTo>
                <a:close/>
              </a:path>
            </a:pathLst>
          </a:custGeom>
          <a:solidFill>
            <a:schemeClr val="tx2">
              <a:alpha val="80000"/>
            </a:schemeClr>
          </a:solidFill>
          <a:ln w="0">
            <a:noFill/>
            <a:prstDash val="solid"/>
            <a:round/>
            <a:headEnd/>
            <a:tailEnd/>
          </a:ln>
        </p:spPr>
      </p:sp>
      <p:sp>
        <p:nvSpPr>
          <p:cNvPr id="19" name="Freeform: Shape 18">
            <a:extLst>
              <a:ext uri="{FF2B5EF4-FFF2-40B4-BE49-F238E27FC236}">
                <a16:creationId xmlns:a16="http://schemas.microsoft.com/office/drawing/2014/main" id="{0DE1A94F-CC8B-4954-97A7-ADD4F300D6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796837" y="5311230"/>
            <a:ext cx="2042265" cy="1213486"/>
          </a:xfrm>
          <a:custGeom>
            <a:avLst/>
            <a:gdLst>
              <a:gd name="connsiteX0" fmla="*/ 1844618 w 2105428"/>
              <a:gd name="connsiteY0" fmla="*/ 0 h 1251016"/>
              <a:gd name="connsiteX1" fmla="*/ 2105428 w 2105428"/>
              <a:gd name="connsiteY1" fmla="*/ 0 h 1251016"/>
              <a:gd name="connsiteX2" fmla="*/ 2105428 w 2105428"/>
              <a:gd name="connsiteY2" fmla="*/ 1251016 h 1251016"/>
              <a:gd name="connsiteX3" fmla="*/ 421 w 2105428"/>
              <a:gd name="connsiteY3" fmla="*/ 1251016 h 1251016"/>
              <a:gd name="connsiteX4" fmla="*/ 0 w 2105428"/>
              <a:gd name="connsiteY4" fmla="*/ 1003081 h 1251016"/>
              <a:gd name="connsiteX5" fmla="*/ 1844618 w 2105428"/>
              <a:gd name="connsiteY5" fmla="*/ 1003931 h 1251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5428" h="1251016">
                <a:moveTo>
                  <a:pt x="1844618" y="0"/>
                </a:moveTo>
                <a:lnTo>
                  <a:pt x="2105428" y="0"/>
                </a:lnTo>
                <a:lnTo>
                  <a:pt x="2105428" y="1251016"/>
                </a:lnTo>
                <a:lnTo>
                  <a:pt x="421" y="1251016"/>
                </a:lnTo>
                <a:cubicBezTo>
                  <a:pt x="-421" y="1165443"/>
                  <a:pt x="842" y="1088654"/>
                  <a:pt x="0" y="1003081"/>
                </a:cubicBezTo>
                <a:lnTo>
                  <a:pt x="1844618" y="1003931"/>
                </a:lnTo>
                <a:close/>
              </a:path>
            </a:pathLst>
          </a:custGeom>
          <a:solidFill>
            <a:schemeClr val="tx2">
              <a:alpha val="80000"/>
            </a:schemeClr>
          </a:solidFill>
          <a:ln w="0">
            <a:noFill/>
            <a:prstDash val="solid"/>
            <a:round/>
            <a:headEnd/>
            <a:tailEnd/>
          </a:ln>
        </p:spPr>
      </p:sp>
      <p:pic>
        <p:nvPicPr>
          <p:cNvPr id="4" name="Picture 3" descr="A screenshot of a computer&#10;&#10;Description automatically generated with medium confidence">
            <a:extLst>
              <a:ext uri="{FF2B5EF4-FFF2-40B4-BE49-F238E27FC236}">
                <a16:creationId xmlns:a16="http://schemas.microsoft.com/office/drawing/2014/main" id="{6EF0EEE4-CF30-4C4F-801A-3A14510293CF}"/>
              </a:ext>
            </a:extLst>
          </p:cNvPr>
          <p:cNvPicPr>
            <a:picLocks noChangeAspect="1"/>
          </p:cNvPicPr>
          <p:nvPr/>
        </p:nvPicPr>
        <p:blipFill>
          <a:blip r:embed="rId4"/>
          <a:stretch>
            <a:fillRect/>
          </a:stretch>
        </p:blipFill>
        <p:spPr>
          <a:xfrm>
            <a:off x="0" y="550204"/>
            <a:ext cx="12192000" cy="3621938"/>
          </a:xfrm>
          <a:prstGeom prst="rect">
            <a:avLst/>
          </a:prstGeom>
        </p:spPr>
      </p:pic>
      <p:sp>
        <p:nvSpPr>
          <p:cNvPr id="3" name="TextBox 2">
            <a:extLst>
              <a:ext uri="{FF2B5EF4-FFF2-40B4-BE49-F238E27FC236}">
                <a16:creationId xmlns:a16="http://schemas.microsoft.com/office/drawing/2014/main" id="{BCF41045-1F97-B44F-BA5C-4B9B38AFA336}"/>
              </a:ext>
            </a:extLst>
          </p:cNvPr>
          <p:cNvSpPr txBox="1"/>
          <p:nvPr/>
        </p:nvSpPr>
        <p:spPr>
          <a:xfrm>
            <a:off x="5206156" y="6021405"/>
            <a:ext cx="1768176" cy="646331"/>
          </a:xfrm>
          <a:prstGeom prst="rect">
            <a:avLst/>
          </a:prstGeom>
          <a:noFill/>
        </p:spPr>
        <p:txBody>
          <a:bodyPr wrap="none" rtlCol="0">
            <a:spAutoFit/>
          </a:bodyPr>
          <a:lstStyle/>
          <a:p>
            <a:r>
              <a:rPr lang="en-US" dirty="0"/>
              <a:t>Merchant, 2022</a:t>
            </a:r>
          </a:p>
          <a:p>
            <a:endParaRPr lang="en-US" dirty="0"/>
          </a:p>
        </p:txBody>
      </p:sp>
      <p:pic>
        <p:nvPicPr>
          <p:cNvPr id="5" name="Audio Recording Apr 10, 2022 at 3:31:13 PM" descr="Audio Recording Apr 10, 2022 at 3:31:13 PM">
            <a:hlinkClick r:id="" action="ppaction://media"/>
            <a:extLst>
              <a:ext uri="{FF2B5EF4-FFF2-40B4-BE49-F238E27FC236}">
                <a16:creationId xmlns:a16="http://schemas.microsoft.com/office/drawing/2014/main" id="{53A3044C-EFF4-0141-A6B6-A7C699A9F2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5621" y="4275327"/>
            <a:ext cx="812800" cy="812800"/>
          </a:xfrm>
          <a:prstGeom prst="rect">
            <a:avLst/>
          </a:prstGeom>
        </p:spPr>
      </p:pic>
    </p:spTree>
    <p:extLst>
      <p:ext uri="{BB962C8B-B14F-4D97-AF65-F5344CB8AC3E}">
        <p14:creationId xmlns:p14="http://schemas.microsoft.com/office/powerpoint/2010/main" val="731207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7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449BC34D-9C23-4D6D-8213-1F471AF85B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72" name="Freeform 6">
              <a:extLst>
                <a:ext uri="{FF2B5EF4-FFF2-40B4-BE49-F238E27FC236}">
                  <a16:creationId xmlns:a16="http://schemas.microsoft.com/office/drawing/2014/main" id="{FA0F5D6C-5025-4D7E-82DD-C2C6FDA1E7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73" name="Freeform 6">
              <a:extLst>
                <a:ext uri="{FF2B5EF4-FFF2-40B4-BE49-F238E27FC236}">
                  <a16:creationId xmlns:a16="http://schemas.microsoft.com/office/drawing/2014/main" id="{E2AF2C17-4AB4-4402-B84B-129EF95D16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75" name="Rectangle 74">
            <a:extLst>
              <a:ext uri="{FF2B5EF4-FFF2-40B4-BE49-F238E27FC236}">
                <a16:creationId xmlns:a16="http://schemas.microsoft.com/office/drawing/2014/main" id="{1F9A0C1C-8ABC-401B-8FE9-AC9327C4C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FA6591-A678-B54B-A583-428E49FE5DD7}"/>
              </a:ext>
            </a:extLst>
          </p:cNvPr>
          <p:cNvSpPr>
            <a:spLocks noGrp="1"/>
          </p:cNvSpPr>
          <p:nvPr>
            <p:ph type="title"/>
          </p:nvPr>
        </p:nvSpPr>
        <p:spPr>
          <a:xfrm>
            <a:off x="8154186" y="634028"/>
            <a:ext cx="3355942" cy="3732835"/>
          </a:xfrm>
        </p:spPr>
        <p:txBody>
          <a:bodyPr vert="horz" lIns="91440" tIns="45720" rIns="91440" bIns="45720" rtlCol="0" anchor="b">
            <a:normAutofit fontScale="90000"/>
          </a:bodyPr>
          <a:lstStyle/>
          <a:p>
            <a:r>
              <a:rPr lang="en-US" sz="4800" dirty="0"/>
              <a:t>Moderate Low-Frequency Hearing Loss </a:t>
            </a:r>
            <a:r>
              <a:rPr lang="en-US" sz="3600" dirty="0"/>
              <a:t>250Hz-500Hz</a:t>
            </a:r>
            <a:endParaRPr lang="en-US" sz="4800" dirty="0"/>
          </a:p>
        </p:txBody>
      </p:sp>
      <p:sp>
        <p:nvSpPr>
          <p:cNvPr id="77" name="Freeform 6">
            <a:extLst>
              <a:ext uri="{FF2B5EF4-FFF2-40B4-BE49-F238E27FC236}">
                <a16:creationId xmlns:a16="http://schemas.microsoft.com/office/drawing/2014/main" id="{BA5783C3-2F96-40A7-A24F-30CB07AA3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649163" y="634028"/>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79" name="Freeform 6">
            <a:extLst>
              <a:ext uri="{FF2B5EF4-FFF2-40B4-BE49-F238E27FC236}">
                <a16:creationId xmlns:a16="http://schemas.microsoft.com/office/drawing/2014/main" id="{A9D08DBA-0326-4C4E-ACFB-576F3ABDD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94670" y="2016617"/>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pic>
        <p:nvPicPr>
          <p:cNvPr id="5122" name="Picture 2" descr="Low Frequency Hearing Loss | ZipHearing">
            <a:extLst>
              <a:ext uri="{FF2B5EF4-FFF2-40B4-BE49-F238E27FC236}">
                <a16:creationId xmlns:a16="http://schemas.microsoft.com/office/drawing/2014/main" id="{821D9091-A06E-F645-B3FF-24F611CB5206}"/>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881235" y="1340841"/>
            <a:ext cx="4654798" cy="437551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Recording Apr 10, 2022 at 3:33:42 PM" descr="Audio Recording Apr 10, 2022 at 3:33:42 PM">
            <a:hlinkClick r:id="" action="ppaction://media"/>
            <a:extLst>
              <a:ext uri="{FF2B5EF4-FFF2-40B4-BE49-F238E27FC236}">
                <a16:creationId xmlns:a16="http://schemas.microsoft.com/office/drawing/2014/main" id="{949EA4B3-CE91-FB46-94CD-6F57C808C4D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765388" y="684452"/>
            <a:ext cx="812800" cy="812800"/>
          </a:xfrm>
          <a:prstGeom prst="rect">
            <a:avLst/>
          </a:prstGeom>
        </p:spPr>
      </p:pic>
      <p:pic>
        <p:nvPicPr>
          <p:cNvPr id="4" name="low" descr="low">
            <a:hlinkClick r:id="" action="ppaction://media"/>
            <a:extLst>
              <a:ext uri="{FF2B5EF4-FFF2-40B4-BE49-F238E27FC236}">
                <a16:creationId xmlns:a16="http://schemas.microsoft.com/office/drawing/2014/main" id="{2B99DEA6-30D8-6E47-AF9B-F262F1B8165E}"/>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523196" y="4444064"/>
            <a:ext cx="1877243" cy="1877243"/>
          </a:xfrm>
          <a:prstGeom prst="rect">
            <a:avLst/>
          </a:prstGeom>
          <a:solidFill>
            <a:schemeClr val="tx1"/>
          </a:solidFill>
        </p:spPr>
      </p:pic>
    </p:spTree>
    <p:extLst>
      <p:ext uri="{BB962C8B-B14F-4D97-AF65-F5344CB8AC3E}">
        <p14:creationId xmlns:p14="http://schemas.microsoft.com/office/powerpoint/2010/main" val="3527550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6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62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D9D6BF1-DFF2-4526-9D13-BF339D8C41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2" name="Freeform 6">
              <a:extLst>
                <a:ext uri="{FF2B5EF4-FFF2-40B4-BE49-F238E27FC236}">
                  <a16:creationId xmlns:a16="http://schemas.microsoft.com/office/drawing/2014/main" id="{A54D4DB6-FB18-4CAE-8905-E0053C925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3" name="Freeform 6">
              <a:extLst>
                <a:ext uri="{FF2B5EF4-FFF2-40B4-BE49-F238E27FC236}">
                  <a16:creationId xmlns:a16="http://schemas.microsoft.com/office/drawing/2014/main" id="{1DBD6488-9429-4FFA-8AE8-C4022C39B0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15" name="Rectangle 14">
            <a:extLst>
              <a:ext uri="{FF2B5EF4-FFF2-40B4-BE49-F238E27FC236}">
                <a16:creationId xmlns:a16="http://schemas.microsoft.com/office/drawing/2014/main" id="{7BB74091-09FE-44AF-8325-7FE6E175F7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1895E1-582D-054B-9876-4C3AB10ACFE1}"/>
              </a:ext>
            </a:extLst>
          </p:cNvPr>
          <p:cNvSpPr>
            <a:spLocks noGrp="1"/>
          </p:cNvSpPr>
          <p:nvPr>
            <p:ph type="title"/>
          </p:nvPr>
        </p:nvSpPr>
        <p:spPr>
          <a:xfrm>
            <a:off x="735657" y="4977946"/>
            <a:ext cx="10720685" cy="936769"/>
          </a:xfrm>
        </p:spPr>
        <p:txBody>
          <a:bodyPr vert="horz" lIns="91440" tIns="45720" rIns="91440" bIns="45720" rtlCol="0" anchor="b">
            <a:normAutofit/>
          </a:bodyPr>
          <a:lstStyle/>
          <a:p>
            <a:pPr algn="ctr"/>
            <a:r>
              <a:rPr lang="en-US" sz="4800" cap="all" dirty="0"/>
              <a:t>Low-frequency Spectrograph</a:t>
            </a:r>
          </a:p>
        </p:txBody>
      </p:sp>
      <p:sp>
        <p:nvSpPr>
          <p:cNvPr id="17" name="Freeform: Shape 16">
            <a:extLst>
              <a:ext uri="{FF2B5EF4-FFF2-40B4-BE49-F238E27FC236}">
                <a16:creationId xmlns:a16="http://schemas.microsoft.com/office/drawing/2014/main" id="{0F30CCEB-94C4-4F72-BA5A-9CEA85302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434936" y="4446551"/>
            <a:ext cx="1957171" cy="1103687"/>
          </a:xfrm>
          <a:custGeom>
            <a:avLst/>
            <a:gdLst>
              <a:gd name="connsiteX0" fmla="*/ 2017702 w 2017702"/>
              <a:gd name="connsiteY0" fmla="*/ 1137821 h 1137821"/>
              <a:gd name="connsiteX1" fmla="*/ 404 w 2017702"/>
              <a:gd name="connsiteY1" fmla="*/ 1137821 h 1137821"/>
              <a:gd name="connsiteX2" fmla="*/ 0 w 2017702"/>
              <a:gd name="connsiteY2" fmla="*/ 900216 h 1137821"/>
              <a:gd name="connsiteX3" fmla="*/ 1767759 w 2017702"/>
              <a:gd name="connsiteY3" fmla="*/ 901031 h 1137821"/>
              <a:gd name="connsiteX4" fmla="*/ 1767759 w 2017702"/>
              <a:gd name="connsiteY4" fmla="*/ 0 h 1137821"/>
              <a:gd name="connsiteX5" fmla="*/ 2017702 w 2017702"/>
              <a:gd name="connsiteY5" fmla="*/ 0 h 1137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7702" h="1137821">
                <a:moveTo>
                  <a:pt x="2017702" y="1137821"/>
                </a:moveTo>
                <a:lnTo>
                  <a:pt x="404" y="1137821"/>
                </a:lnTo>
                <a:cubicBezTo>
                  <a:pt x="-404" y="1055814"/>
                  <a:pt x="807" y="982224"/>
                  <a:pt x="0" y="900216"/>
                </a:cubicBezTo>
                <a:lnTo>
                  <a:pt x="1767759" y="901031"/>
                </a:lnTo>
                <a:lnTo>
                  <a:pt x="1767759" y="0"/>
                </a:lnTo>
                <a:lnTo>
                  <a:pt x="2017702" y="0"/>
                </a:lnTo>
                <a:close/>
              </a:path>
            </a:pathLst>
          </a:custGeom>
          <a:solidFill>
            <a:schemeClr val="tx2">
              <a:alpha val="80000"/>
            </a:schemeClr>
          </a:solidFill>
          <a:ln w="0">
            <a:noFill/>
            <a:prstDash val="solid"/>
            <a:round/>
            <a:headEnd/>
            <a:tailEnd/>
          </a:ln>
        </p:spPr>
      </p:sp>
      <p:sp>
        <p:nvSpPr>
          <p:cNvPr id="19" name="Freeform: Shape 18">
            <a:extLst>
              <a:ext uri="{FF2B5EF4-FFF2-40B4-BE49-F238E27FC236}">
                <a16:creationId xmlns:a16="http://schemas.microsoft.com/office/drawing/2014/main" id="{0DE1A94F-CC8B-4954-97A7-ADD4F300D6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796837" y="5311230"/>
            <a:ext cx="2042265" cy="1213486"/>
          </a:xfrm>
          <a:custGeom>
            <a:avLst/>
            <a:gdLst>
              <a:gd name="connsiteX0" fmla="*/ 1844618 w 2105428"/>
              <a:gd name="connsiteY0" fmla="*/ 0 h 1251016"/>
              <a:gd name="connsiteX1" fmla="*/ 2105428 w 2105428"/>
              <a:gd name="connsiteY1" fmla="*/ 0 h 1251016"/>
              <a:gd name="connsiteX2" fmla="*/ 2105428 w 2105428"/>
              <a:gd name="connsiteY2" fmla="*/ 1251016 h 1251016"/>
              <a:gd name="connsiteX3" fmla="*/ 421 w 2105428"/>
              <a:gd name="connsiteY3" fmla="*/ 1251016 h 1251016"/>
              <a:gd name="connsiteX4" fmla="*/ 0 w 2105428"/>
              <a:gd name="connsiteY4" fmla="*/ 1003081 h 1251016"/>
              <a:gd name="connsiteX5" fmla="*/ 1844618 w 2105428"/>
              <a:gd name="connsiteY5" fmla="*/ 1003931 h 1251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5428" h="1251016">
                <a:moveTo>
                  <a:pt x="1844618" y="0"/>
                </a:moveTo>
                <a:lnTo>
                  <a:pt x="2105428" y="0"/>
                </a:lnTo>
                <a:lnTo>
                  <a:pt x="2105428" y="1251016"/>
                </a:lnTo>
                <a:lnTo>
                  <a:pt x="421" y="1251016"/>
                </a:lnTo>
                <a:cubicBezTo>
                  <a:pt x="-421" y="1165443"/>
                  <a:pt x="842" y="1088654"/>
                  <a:pt x="0" y="1003081"/>
                </a:cubicBezTo>
                <a:lnTo>
                  <a:pt x="1844618" y="1003931"/>
                </a:lnTo>
                <a:close/>
              </a:path>
            </a:pathLst>
          </a:custGeom>
          <a:solidFill>
            <a:schemeClr val="tx2">
              <a:alpha val="80000"/>
            </a:schemeClr>
          </a:solidFill>
          <a:ln w="0">
            <a:noFill/>
            <a:prstDash val="solid"/>
            <a:round/>
            <a:headEnd/>
            <a:tailEnd/>
          </a:ln>
        </p:spPr>
      </p:sp>
      <p:pic>
        <p:nvPicPr>
          <p:cNvPr id="4" name="Picture 3" descr="A screenshot of a computer&#10;&#10;Description automatically generated with low confidence">
            <a:extLst>
              <a:ext uri="{FF2B5EF4-FFF2-40B4-BE49-F238E27FC236}">
                <a16:creationId xmlns:a16="http://schemas.microsoft.com/office/drawing/2014/main" id="{D1BF59AD-04DA-FC4C-A135-827A2EE949FF}"/>
              </a:ext>
            </a:extLst>
          </p:cNvPr>
          <p:cNvPicPr>
            <a:picLocks noChangeAspect="1"/>
          </p:cNvPicPr>
          <p:nvPr/>
        </p:nvPicPr>
        <p:blipFill>
          <a:blip r:embed="rId4"/>
          <a:stretch>
            <a:fillRect/>
          </a:stretch>
        </p:blipFill>
        <p:spPr>
          <a:xfrm>
            <a:off x="-1" y="913022"/>
            <a:ext cx="12192000" cy="3347482"/>
          </a:xfrm>
          <a:prstGeom prst="rect">
            <a:avLst/>
          </a:prstGeom>
        </p:spPr>
      </p:pic>
      <p:sp>
        <p:nvSpPr>
          <p:cNvPr id="5" name="TextBox 4">
            <a:extLst>
              <a:ext uri="{FF2B5EF4-FFF2-40B4-BE49-F238E27FC236}">
                <a16:creationId xmlns:a16="http://schemas.microsoft.com/office/drawing/2014/main" id="{86B52C79-0DA7-7647-8F3B-A4BCFCD06ADB}"/>
              </a:ext>
            </a:extLst>
          </p:cNvPr>
          <p:cNvSpPr txBox="1"/>
          <p:nvPr/>
        </p:nvSpPr>
        <p:spPr>
          <a:xfrm>
            <a:off x="5206156" y="5896550"/>
            <a:ext cx="1768176" cy="646331"/>
          </a:xfrm>
          <a:prstGeom prst="rect">
            <a:avLst/>
          </a:prstGeom>
          <a:noFill/>
        </p:spPr>
        <p:txBody>
          <a:bodyPr wrap="none" rtlCol="0">
            <a:spAutoFit/>
          </a:bodyPr>
          <a:lstStyle/>
          <a:p>
            <a:r>
              <a:rPr lang="en-US" dirty="0"/>
              <a:t>Merchant, 2022</a:t>
            </a:r>
          </a:p>
          <a:p>
            <a:endParaRPr lang="en-US" dirty="0"/>
          </a:p>
        </p:txBody>
      </p:sp>
      <p:pic>
        <p:nvPicPr>
          <p:cNvPr id="7" name="Audio Recording Apr 10, 2022 at 3:36:18 PM" descr="Audio Recording Apr 10, 2022 at 3:36:18 PM">
            <a:hlinkClick r:id="" action="ppaction://media"/>
            <a:extLst>
              <a:ext uri="{FF2B5EF4-FFF2-40B4-BE49-F238E27FC236}">
                <a16:creationId xmlns:a16="http://schemas.microsoft.com/office/drawing/2014/main" id="{ED11EAA6-0A18-EC47-B008-941F740623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37253" y="4347516"/>
            <a:ext cx="812800" cy="812800"/>
          </a:xfrm>
          <a:prstGeom prst="rect">
            <a:avLst/>
          </a:prstGeom>
        </p:spPr>
      </p:pic>
    </p:spTree>
    <p:extLst>
      <p:ext uri="{BB962C8B-B14F-4D97-AF65-F5344CB8AC3E}">
        <p14:creationId xmlns:p14="http://schemas.microsoft.com/office/powerpoint/2010/main" val="2736366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681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3CD60-4738-CF41-9732-6CCE7879691E}"/>
              </a:ext>
            </a:extLst>
          </p:cNvPr>
          <p:cNvSpPr>
            <a:spLocks noGrp="1"/>
          </p:cNvSpPr>
          <p:nvPr>
            <p:ph type="title"/>
          </p:nvPr>
        </p:nvSpPr>
        <p:spPr>
          <a:xfrm>
            <a:off x="1371600" y="685800"/>
            <a:ext cx="3282695" cy="1485900"/>
          </a:xfrm>
        </p:spPr>
        <p:txBody>
          <a:bodyPr>
            <a:normAutofit/>
          </a:bodyPr>
          <a:lstStyle/>
          <a:p>
            <a:r>
              <a:rPr lang="en-US"/>
              <a:t>Implications of NIHL</a:t>
            </a:r>
          </a:p>
        </p:txBody>
      </p:sp>
      <p:sp>
        <p:nvSpPr>
          <p:cNvPr id="3" name="Content Placeholder 2">
            <a:extLst>
              <a:ext uri="{FF2B5EF4-FFF2-40B4-BE49-F238E27FC236}">
                <a16:creationId xmlns:a16="http://schemas.microsoft.com/office/drawing/2014/main" id="{C926B536-7542-F64C-A8AF-12766E90A782}"/>
              </a:ext>
            </a:extLst>
          </p:cNvPr>
          <p:cNvSpPr>
            <a:spLocks noGrp="1"/>
          </p:cNvSpPr>
          <p:nvPr>
            <p:ph idx="1"/>
          </p:nvPr>
        </p:nvSpPr>
        <p:spPr>
          <a:xfrm>
            <a:off x="928687" y="1985963"/>
            <a:ext cx="4517117" cy="4643437"/>
          </a:xfrm>
        </p:spPr>
        <p:txBody>
          <a:bodyPr>
            <a:normAutofit/>
          </a:bodyPr>
          <a:lstStyle/>
          <a:p>
            <a:r>
              <a:rPr lang="en-US" dirty="0"/>
              <a:t>Most professional musicians practice or perform up to eight or more hours per day, depending on performance rate (Einhorn, 2009). </a:t>
            </a:r>
          </a:p>
          <a:p>
            <a:r>
              <a:rPr lang="en-US" dirty="0"/>
              <a:t>Previous literature has indicated that sound pressure levels (SPLs) musicians encounter lie within hazardous ranges that can extend to 120-130dBA. </a:t>
            </a:r>
          </a:p>
          <a:p>
            <a:r>
              <a:rPr lang="en-US" dirty="0"/>
              <a:t>Most rock and pop musicians are only 3 feet from an amplifier or monitor, making sounds direct to the player or sound engineer’s ears. </a:t>
            </a:r>
          </a:p>
        </p:txBody>
      </p:sp>
      <p:pic>
        <p:nvPicPr>
          <p:cNvPr id="8" name="Picture 7" descr="A couple of men playing guitars&#10;&#10;Description automatically generated with medium confidence">
            <a:extLst>
              <a:ext uri="{FF2B5EF4-FFF2-40B4-BE49-F238E27FC236}">
                <a16:creationId xmlns:a16="http://schemas.microsoft.com/office/drawing/2014/main" id="{1B3D10B8-1313-B64E-9CB5-C004BD35BD9B}"/>
              </a:ext>
            </a:extLst>
          </p:cNvPr>
          <p:cNvPicPr>
            <a:picLocks noChangeAspect="1"/>
          </p:cNvPicPr>
          <p:nvPr/>
        </p:nvPicPr>
        <p:blipFill rotWithShape="1">
          <a:blip r:embed="rId4"/>
          <a:srcRect l="12342" t="14635" r="3170"/>
          <a:stretch/>
        </p:blipFill>
        <p:spPr>
          <a:xfrm>
            <a:off x="5445805" y="1231352"/>
            <a:ext cx="6517065" cy="4395295"/>
          </a:xfrm>
          <a:prstGeom prst="rect">
            <a:avLst/>
          </a:prstGeom>
        </p:spPr>
      </p:pic>
      <p:pic>
        <p:nvPicPr>
          <p:cNvPr id="4" name="Audio Recording Apr 10, 2022 at 3:39:39 PM" descr="Audio Recording Apr 10, 2022 at 3:39:39 PM">
            <a:hlinkClick r:id="" action="ppaction://media"/>
            <a:extLst>
              <a:ext uri="{FF2B5EF4-FFF2-40B4-BE49-F238E27FC236}">
                <a16:creationId xmlns:a16="http://schemas.microsoft.com/office/drawing/2014/main" id="{258F4DFB-38C1-7B47-B3E2-9FF64675A0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37775" y="454647"/>
            <a:ext cx="812800" cy="812800"/>
          </a:xfrm>
          <a:prstGeom prst="rect">
            <a:avLst/>
          </a:prstGeom>
        </p:spPr>
      </p:pic>
    </p:spTree>
    <p:extLst>
      <p:ext uri="{BB962C8B-B14F-4D97-AF65-F5344CB8AC3E}">
        <p14:creationId xmlns:p14="http://schemas.microsoft.com/office/powerpoint/2010/main" val="3151994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0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83B91B61-BFCA-4647-957E-A8269BE46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159026-7806-4043-BF58-40BE1586E910}"/>
              </a:ext>
            </a:extLst>
          </p:cNvPr>
          <p:cNvSpPr>
            <a:spLocks noGrp="1"/>
          </p:cNvSpPr>
          <p:nvPr>
            <p:ph type="title"/>
          </p:nvPr>
        </p:nvSpPr>
        <p:spPr>
          <a:xfrm>
            <a:off x="5100824" y="685800"/>
            <a:ext cx="6176776" cy="1485900"/>
          </a:xfrm>
        </p:spPr>
        <p:txBody>
          <a:bodyPr>
            <a:normAutofit/>
          </a:bodyPr>
          <a:lstStyle/>
          <a:p>
            <a:r>
              <a:rPr lang="en-US" dirty="0"/>
              <a:t>Implications of NIHL</a:t>
            </a:r>
          </a:p>
        </p:txBody>
      </p:sp>
      <p:pic>
        <p:nvPicPr>
          <p:cNvPr id="6" name="Picture 5" descr="A picture containing text, person&#10;&#10;Description automatically generated">
            <a:extLst>
              <a:ext uri="{FF2B5EF4-FFF2-40B4-BE49-F238E27FC236}">
                <a16:creationId xmlns:a16="http://schemas.microsoft.com/office/drawing/2014/main" id="{95E76777-1CB0-DC4D-AFD7-E7751C752830}"/>
              </a:ext>
            </a:extLst>
          </p:cNvPr>
          <p:cNvPicPr>
            <a:picLocks noChangeAspect="1"/>
          </p:cNvPicPr>
          <p:nvPr/>
        </p:nvPicPr>
        <p:blipFill rotWithShape="1">
          <a:blip r:embed="rId4"/>
          <a:srcRect l="6" t="14969" r="-6"/>
          <a:stretch/>
        </p:blipFill>
        <p:spPr>
          <a:xfrm rot="5400000">
            <a:off x="-1242228" y="1242227"/>
            <a:ext cx="6858000" cy="4373546"/>
          </a:xfrm>
          <a:prstGeom prst="rect">
            <a:avLst/>
          </a:prstGeom>
        </p:spPr>
      </p:pic>
      <p:sp>
        <p:nvSpPr>
          <p:cNvPr id="27" name="Rectangle 26">
            <a:extLst>
              <a:ext uri="{FF2B5EF4-FFF2-40B4-BE49-F238E27FC236}">
                <a16:creationId xmlns:a16="http://schemas.microsoft.com/office/drawing/2014/main" id="{92D1D7C6-1C89-420C-8D35-483654167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FBC002A9-1DE9-1C42-886E-905047E4A08F}"/>
              </a:ext>
            </a:extLst>
          </p:cNvPr>
          <p:cNvSpPr>
            <a:spLocks noGrp="1"/>
          </p:cNvSpPr>
          <p:nvPr>
            <p:ph idx="1"/>
          </p:nvPr>
        </p:nvSpPr>
        <p:spPr>
          <a:xfrm>
            <a:off x="5100824" y="2286000"/>
            <a:ext cx="6176776" cy="3581400"/>
          </a:xfrm>
        </p:spPr>
        <p:txBody>
          <a:bodyPr>
            <a:normAutofit/>
          </a:bodyPr>
          <a:lstStyle/>
          <a:p>
            <a:r>
              <a:rPr lang="en-US" dirty="0"/>
              <a:t>High frequencies are vitally important to musicians and sound engineers due to the broad range of frequencies that must accurately be matched. </a:t>
            </a:r>
          </a:p>
          <a:p>
            <a:r>
              <a:rPr lang="en-US" dirty="0"/>
              <a:t>Frequencies can be above normal speech frequencies.</a:t>
            </a:r>
          </a:p>
          <a:p>
            <a:r>
              <a:rPr lang="en-US" dirty="0"/>
              <a:t>Causes a musician and sound engineer to increase volume in order to hear something appropriately, which only results in more unhealthy levels of noise exposure.</a:t>
            </a:r>
          </a:p>
        </p:txBody>
      </p:sp>
      <p:pic>
        <p:nvPicPr>
          <p:cNvPr id="4" name="Audio Recording Apr 10, 2022 at 3:42:05 PM" descr="Audio Recording Apr 10, 2022 at 3:42:05 PM">
            <a:hlinkClick r:id="" action="ppaction://media"/>
            <a:extLst>
              <a:ext uri="{FF2B5EF4-FFF2-40B4-BE49-F238E27FC236}">
                <a16:creationId xmlns:a16="http://schemas.microsoft.com/office/drawing/2014/main" id="{32E0FD47-07E8-6646-84B0-A020D44015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71200" y="952688"/>
            <a:ext cx="812800" cy="812800"/>
          </a:xfrm>
          <a:prstGeom prst="rect">
            <a:avLst/>
          </a:prstGeom>
        </p:spPr>
      </p:pic>
    </p:spTree>
    <p:extLst>
      <p:ext uri="{BB962C8B-B14F-4D97-AF65-F5344CB8AC3E}">
        <p14:creationId xmlns:p14="http://schemas.microsoft.com/office/powerpoint/2010/main" val="3644968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29C89-8777-3B4D-B2B3-A5AAB8D34890}"/>
              </a:ext>
            </a:extLst>
          </p:cNvPr>
          <p:cNvSpPr>
            <a:spLocks noGrp="1"/>
          </p:cNvSpPr>
          <p:nvPr>
            <p:ph type="title"/>
          </p:nvPr>
        </p:nvSpPr>
        <p:spPr/>
        <p:txBody>
          <a:bodyPr/>
          <a:lstStyle/>
          <a:p>
            <a:r>
              <a:rPr lang="en-US" dirty="0"/>
              <a:t>Implications of NIHL</a:t>
            </a:r>
          </a:p>
        </p:txBody>
      </p:sp>
      <p:sp>
        <p:nvSpPr>
          <p:cNvPr id="3" name="Content Placeholder 2">
            <a:extLst>
              <a:ext uri="{FF2B5EF4-FFF2-40B4-BE49-F238E27FC236}">
                <a16:creationId xmlns:a16="http://schemas.microsoft.com/office/drawing/2014/main" id="{40BA1E03-0905-BD45-BBE7-7FF644A6F051}"/>
              </a:ext>
            </a:extLst>
          </p:cNvPr>
          <p:cNvSpPr>
            <a:spLocks noGrp="1"/>
          </p:cNvSpPr>
          <p:nvPr>
            <p:ph idx="1"/>
          </p:nvPr>
        </p:nvSpPr>
        <p:spPr>
          <a:xfrm>
            <a:off x="1219201" y="1600200"/>
            <a:ext cx="10656570" cy="4451608"/>
          </a:xfrm>
        </p:spPr>
        <p:txBody>
          <a:bodyPr>
            <a:normAutofit lnSpcReduction="10000"/>
          </a:bodyPr>
          <a:lstStyle/>
          <a:p>
            <a:r>
              <a:rPr lang="en-US" sz="3200" dirty="0"/>
              <a:t>Music-Induced Hearing Loss (MIHL):</a:t>
            </a:r>
          </a:p>
          <a:p>
            <a:pPr lvl="1"/>
            <a:r>
              <a:rPr lang="en-US" sz="2800" dirty="0"/>
              <a:t>Often asymmetric (more hearing loss in one ear vs. the other).</a:t>
            </a:r>
          </a:p>
          <a:p>
            <a:pPr lvl="1"/>
            <a:r>
              <a:rPr lang="en-US" sz="2800" dirty="0"/>
              <a:t>Occurs due to the positioning of onstage monitors, instruments, or amplifiers.</a:t>
            </a:r>
          </a:p>
          <a:p>
            <a:pPr lvl="1"/>
            <a:r>
              <a:rPr lang="en-US" sz="2800" dirty="0"/>
              <a:t>Asymmetric hearing loss raises the complaints of players and sound </a:t>
            </a:r>
            <a:r>
              <a:rPr lang="en-US" sz="2800"/>
              <a:t>engineers about </a:t>
            </a:r>
            <a:r>
              <a:rPr lang="en-US" sz="2800" dirty="0"/>
              <a:t>distortion, even in the better ear (</a:t>
            </a:r>
            <a:r>
              <a:rPr lang="en-US" sz="2800" dirty="0" err="1"/>
              <a:t>Chasin</a:t>
            </a:r>
            <a:r>
              <a:rPr lang="en-US" sz="2800" dirty="0"/>
              <a:t>, 1996). </a:t>
            </a:r>
          </a:p>
          <a:p>
            <a:pPr lvl="1"/>
            <a:r>
              <a:rPr lang="en-US" sz="2800" dirty="0"/>
              <a:t>Asymmetry causes localization issues, binaural hearing cues to be skewed, issues understanding speech in competing noise environments, loss of socialization, and work productivity (Snapp and </a:t>
            </a:r>
            <a:r>
              <a:rPr lang="en-US" sz="2800" dirty="0" err="1"/>
              <a:t>Ausili</a:t>
            </a:r>
            <a:r>
              <a:rPr lang="en-US" sz="2800" dirty="0"/>
              <a:t>, 2020). </a:t>
            </a:r>
          </a:p>
        </p:txBody>
      </p:sp>
      <p:pic>
        <p:nvPicPr>
          <p:cNvPr id="5" name="Graphic 4" descr="Soundwave with solid fill">
            <a:extLst>
              <a:ext uri="{FF2B5EF4-FFF2-40B4-BE49-F238E27FC236}">
                <a16:creationId xmlns:a16="http://schemas.microsoft.com/office/drawing/2014/main" id="{51618D9B-BB9A-764D-A8EB-9B6AB9B79B0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76962" y="434717"/>
            <a:ext cx="914400" cy="914400"/>
          </a:xfrm>
          <a:prstGeom prst="rect">
            <a:avLst/>
          </a:prstGeom>
        </p:spPr>
      </p:pic>
      <p:pic>
        <p:nvPicPr>
          <p:cNvPr id="4" name="Audio Recording Apr 10, 2022 at 3:44:48 PM" descr="Audio Recording Apr 10, 2022 at 3:44:48 PM">
            <a:hlinkClick r:id="" action="ppaction://media"/>
            <a:extLst>
              <a:ext uri="{FF2B5EF4-FFF2-40B4-BE49-F238E27FC236}">
                <a16:creationId xmlns:a16="http://schemas.microsoft.com/office/drawing/2014/main" id="{5015BD5F-34E2-6549-BA74-0DD2389F81B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18799" y="787400"/>
            <a:ext cx="812800" cy="812800"/>
          </a:xfrm>
          <a:prstGeom prst="rect">
            <a:avLst/>
          </a:prstGeom>
        </p:spPr>
      </p:pic>
    </p:spTree>
    <p:extLst>
      <p:ext uri="{BB962C8B-B14F-4D97-AF65-F5344CB8AC3E}">
        <p14:creationId xmlns:p14="http://schemas.microsoft.com/office/powerpoint/2010/main" val="261117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1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person, person, mouth, toothbrush&#10;&#10;Description automatically generated">
            <a:extLst>
              <a:ext uri="{FF2B5EF4-FFF2-40B4-BE49-F238E27FC236}">
                <a16:creationId xmlns:a16="http://schemas.microsoft.com/office/drawing/2014/main" id="{7FD1C2AE-5F73-3949-904B-D82ECA9FA554}"/>
              </a:ext>
            </a:extLst>
          </p:cNvPr>
          <p:cNvPicPr>
            <a:picLocks noChangeAspect="1"/>
          </p:cNvPicPr>
          <p:nvPr/>
        </p:nvPicPr>
        <p:blipFill>
          <a:blip r:embed="rId4"/>
          <a:stretch>
            <a:fillRect/>
          </a:stretch>
        </p:blipFill>
        <p:spPr>
          <a:xfrm>
            <a:off x="9553231" y="1487902"/>
            <a:ext cx="2456108" cy="2216795"/>
          </a:xfrm>
          <a:prstGeom prst="rect">
            <a:avLst/>
          </a:prstGeom>
        </p:spPr>
      </p:pic>
      <p:sp>
        <p:nvSpPr>
          <p:cNvPr id="2" name="Title 1">
            <a:extLst>
              <a:ext uri="{FF2B5EF4-FFF2-40B4-BE49-F238E27FC236}">
                <a16:creationId xmlns:a16="http://schemas.microsoft.com/office/drawing/2014/main" id="{A9937A3E-4AD8-2B40-AD84-BF5D99AB32CD}"/>
              </a:ext>
            </a:extLst>
          </p:cNvPr>
          <p:cNvSpPr>
            <a:spLocks noGrp="1"/>
          </p:cNvSpPr>
          <p:nvPr>
            <p:ph type="title"/>
          </p:nvPr>
        </p:nvSpPr>
        <p:spPr>
          <a:xfrm>
            <a:off x="1371600" y="685800"/>
            <a:ext cx="9601200" cy="786161"/>
          </a:xfrm>
        </p:spPr>
        <p:txBody>
          <a:bodyPr/>
          <a:lstStyle/>
          <a:p>
            <a:r>
              <a:rPr lang="en-US" dirty="0"/>
              <a:t>Hearing Loss Prevention</a:t>
            </a:r>
          </a:p>
        </p:txBody>
      </p:sp>
      <p:sp>
        <p:nvSpPr>
          <p:cNvPr id="3" name="Content Placeholder 2">
            <a:extLst>
              <a:ext uri="{FF2B5EF4-FFF2-40B4-BE49-F238E27FC236}">
                <a16:creationId xmlns:a16="http://schemas.microsoft.com/office/drawing/2014/main" id="{13404BFA-D45E-A94A-BA74-4CCE766A21D2}"/>
              </a:ext>
            </a:extLst>
          </p:cNvPr>
          <p:cNvSpPr>
            <a:spLocks noGrp="1"/>
          </p:cNvSpPr>
          <p:nvPr>
            <p:ph idx="1"/>
          </p:nvPr>
        </p:nvSpPr>
        <p:spPr>
          <a:xfrm>
            <a:off x="1371600" y="1630035"/>
            <a:ext cx="9601200" cy="4506951"/>
          </a:xfrm>
        </p:spPr>
        <p:txBody>
          <a:bodyPr/>
          <a:lstStyle/>
          <a:p>
            <a:r>
              <a:rPr lang="en-US" sz="2800" dirty="0"/>
              <a:t>Hearing loss prevention starts with you.</a:t>
            </a:r>
          </a:p>
          <a:p>
            <a:pPr lvl="1"/>
            <a:r>
              <a:rPr lang="en-US" sz="2800" dirty="0"/>
              <a:t>In-ear monitors</a:t>
            </a:r>
          </a:p>
          <a:p>
            <a:pPr lvl="1"/>
            <a:r>
              <a:rPr lang="en-US" sz="2800" dirty="0"/>
              <a:t>Earmuffs</a:t>
            </a:r>
          </a:p>
          <a:p>
            <a:pPr lvl="1"/>
            <a:r>
              <a:rPr lang="en-US" sz="2800" dirty="0"/>
              <a:t>Universal earplugs</a:t>
            </a:r>
          </a:p>
          <a:p>
            <a:pPr lvl="1"/>
            <a:r>
              <a:rPr lang="en-US" sz="2800" dirty="0"/>
              <a:t>Custom earplugs</a:t>
            </a:r>
          </a:p>
          <a:p>
            <a:pPr lvl="1"/>
            <a:r>
              <a:rPr lang="en-US" sz="2800" dirty="0"/>
              <a:t>Download dosimeter app</a:t>
            </a:r>
          </a:p>
          <a:p>
            <a:r>
              <a:rPr lang="en-US" sz="2800" dirty="0"/>
              <a:t>Most importantly, keep the volume down.</a:t>
            </a:r>
          </a:p>
          <a:p>
            <a:pPr lvl="1"/>
            <a:r>
              <a:rPr lang="en-US" sz="2800" dirty="0"/>
              <a:t>Be aware of exposure time on personal devices</a:t>
            </a:r>
          </a:p>
          <a:p>
            <a:pPr marL="530352" lvl="1" indent="0">
              <a:buNone/>
            </a:pPr>
            <a:endParaRPr lang="en-US" sz="2800" dirty="0"/>
          </a:p>
          <a:p>
            <a:endParaRPr lang="en-US" sz="1800" dirty="0"/>
          </a:p>
          <a:p>
            <a:endParaRPr lang="en-US" dirty="0"/>
          </a:p>
        </p:txBody>
      </p:sp>
      <p:pic>
        <p:nvPicPr>
          <p:cNvPr id="5" name="Graphic 4" descr="Headphones outline">
            <a:extLst>
              <a:ext uri="{FF2B5EF4-FFF2-40B4-BE49-F238E27FC236}">
                <a16:creationId xmlns:a16="http://schemas.microsoft.com/office/drawing/2014/main" id="{B22DFAAD-D192-EC42-992B-A5DA795AAD4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90805" y="437537"/>
            <a:ext cx="914400" cy="914400"/>
          </a:xfrm>
          <a:prstGeom prst="rect">
            <a:avLst/>
          </a:prstGeom>
        </p:spPr>
      </p:pic>
      <p:pic>
        <p:nvPicPr>
          <p:cNvPr id="7" name="Picture 6" descr="A picture containing wall, plate, indoor, dessert&#10;&#10;Description automatically generated">
            <a:extLst>
              <a:ext uri="{FF2B5EF4-FFF2-40B4-BE49-F238E27FC236}">
                <a16:creationId xmlns:a16="http://schemas.microsoft.com/office/drawing/2014/main" id="{9F0F0A79-3DF9-C14C-AAAF-0B5CCA37033F}"/>
              </a:ext>
            </a:extLst>
          </p:cNvPr>
          <p:cNvPicPr>
            <a:picLocks noChangeAspect="1"/>
          </p:cNvPicPr>
          <p:nvPr/>
        </p:nvPicPr>
        <p:blipFill>
          <a:blip r:embed="rId7"/>
          <a:stretch>
            <a:fillRect/>
          </a:stretch>
        </p:blipFill>
        <p:spPr>
          <a:xfrm>
            <a:off x="9553229" y="3704698"/>
            <a:ext cx="2456110" cy="2216796"/>
          </a:xfrm>
          <a:prstGeom prst="rect">
            <a:avLst/>
          </a:prstGeom>
        </p:spPr>
      </p:pic>
      <p:pic>
        <p:nvPicPr>
          <p:cNvPr id="4" name="Audio Recording Apr 10, 2022 at 3:50:28 PM" descr="Audio Recording Apr 10, 2022 at 3:50:28 PM">
            <a:hlinkClick r:id="" action="ppaction://media"/>
            <a:extLst>
              <a:ext uri="{FF2B5EF4-FFF2-40B4-BE49-F238E27FC236}">
                <a16:creationId xmlns:a16="http://schemas.microsoft.com/office/drawing/2014/main" id="{C52E2F85-4D4C-6E46-AE71-712EFDB004E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553229" y="401442"/>
            <a:ext cx="812800" cy="812800"/>
          </a:xfrm>
          <a:prstGeom prst="rect">
            <a:avLst/>
          </a:prstGeom>
        </p:spPr>
      </p:pic>
    </p:spTree>
    <p:extLst>
      <p:ext uri="{BB962C8B-B14F-4D97-AF65-F5344CB8AC3E}">
        <p14:creationId xmlns:p14="http://schemas.microsoft.com/office/powerpoint/2010/main" val="477659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2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902CA-DB50-6C43-884F-4E3B13617F97}"/>
              </a:ext>
            </a:extLst>
          </p:cNvPr>
          <p:cNvSpPr>
            <a:spLocks noGrp="1"/>
          </p:cNvSpPr>
          <p:nvPr>
            <p:ph type="title"/>
          </p:nvPr>
        </p:nvSpPr>
        <p:spPr>
          <a:xfrm>
            <a:off x="645459" y="960120"/>
            <a:ext cx="3865695" cy="4171278"/>
          </a:xfrm>
        </p:spPr>
        <p:txBody>
          <a:bodyPr>
            <a:normAutofit/>
          </a:bodyPr>
          <a:lstStyle/>
          <a:p>
            <a:pPr algn="r"/>
            <a:r>
              <a:rPr lang="en-US" sz="4400">
                <a:solidFill>
                  <a:schemeClr val="tx1"/>
                </a:solidFill>
              </a:rPr>
              <a:t>References</a:t>
            </a:r>
          </a:p>
        </p:txBody>
      </p:sp>
      <p:sp>
        <p:nvSpPr>
          <p:cNvPr id="3" name="Content Placeholder 2">
            <a:extLst>
              <a:ext uri="{FF2B5EF4-FFF2-40B4-BE49-F238E27FC236}">
                <a16:creationId xmlns:a16="http://schemas.microsoft.com/office/drawing/2014/main" id="{F28167BB-59C8-2644-87D9-30C5794B2976}"/>
              </a:ext>
            </a:extLst>
          </p:cNvPr>
          <p:cNvSpPr>
            <a:spLocks noGrp="1"/>
          </p:cNvSpPr>
          <p:nvPr>
            <p:ph idx="1"/>
          </p:nvPr>
        </p:nvSpPr>
        <p:spPr>
          <a:xfrm>
            <a:off x="1470024" y="1988820"/>
            <a:ext cx="9251951" cy="4171278"/>
          </a:xfrm>
        </p:spPr>
        <p:txBody>
          <a:bodyPr>
            <a:normAutofit fontScale="85000" lnSpcReduction="20000"/>
          </a:bodyPr>
          <a:lstStyle/>
          <a:p>
            <a:pPr marL="0" indent="0">
              <a:lnSpc>
                <a:spcPct val="110000"/>
              </a:lnSpc>
              <a:buNone/>
            </a:pPr>
            <a:r>
              <a:rPr lang="en-US" sz="1300" dirty="0"/>
              <a:t>Carroll, Y. I., </a:t>
            </a:r>
            <a:r>
              <a:rPr lang="en-US" sz="1300" dirty="0" err="1"/>
              <a:t>Eichwald</a:t>
            </a:r>
            <a:r>
              <a:rPr lang="en-US" sz="1300" dirty="0"/>
              <a:t>, J., </a:t>
            </a:r>
            <a:r>
              <a:rPr lang="en-US" sz="1300" dirty="0" err="1"/>
              <a:t>Scinicariello</a:t>
            </a:r>
            <a:r>
              <a:rPr lang="en-US" sz="1300" dirty="0"/>
              <a:t>, F., Hoffman, H., </a:t>
            </a:r>
            <a:r>
              <a:rPr lang="en-US" sz="1300" dirty="0" err="1"/>
              <a:t>Deitchman</a:t>
            </a:r>
            <a:r>
              <a:rPr lang="en-US" sz="1300" dirty="0"/>
              <a:t>, S., Radke, M.,  C., &amp; </a:t>
            </a:r>
            <a:r>
              <a:rPr lang="en-US" sz="1300" dirty="0" err="1"/>
              <a:t>Breysse</a:t>
            </a:r>
            <a:r>
              <a:rPr lang="en-US" sz="1300" dirty="0"/>
              <a:t>, P. (2017, February 10). </a:t>
            </a:r>
            <a:r>
              <a:rPr lang="en-US" sz="1300" i="1" dirty="0"/>
              <a:t>Vital signs: Noise-Induced 	hearing loss among adults</a:t>
            </a:r>
            <a:r>
              <a:rPr lang="en-US" sz="1300" dirty="0"/>
              <a:t>. Center of Disease Control. https://</a:t>
            </a:r>
            <a:r>
              <a:rPr lang="en-US" sz="1300" dirty="0" err="1"/>
              <a:t>www.cdc.gov</a:t>
            </a:r>
            <a:r>
              <a:rPr lang="en-US" sz="1300" dirty="0"/>
              <a:t>/</a:t>
            </a:r>
            <a:r>
              <a:rPr lang="en-US" sz="1300" dirty="0" err="1"/>
              <a:t>mmwr</a:t>
            </a:r>
            <a:r>
              <a:rPr lang="en-US" sz="1300" dirty="0"/>
              <a:t>/volumes/66/</a:t>
            </a:r>
            <a:r>
              <a:rPr lang="en-US" sz="1300" dirty="0" err="1"/>
              <a:t>wr</a:t>
            </a:r>
            <a:r>
              <a:rPr lang="en-US" sz="1300" dirty="0"/>
              <a:t>/mm6605e3.htm</a:t>
            </a:r>
          </a:p>
          <a:p>
            <a:pPr marL="0" indent="0">
              <a:lnSpc>
                <a:spcPct val="110000"/>
              </a:lnSpc>
              <a:buNone/>
            </a:pPr>
            <a:r>
              <a:rPr lang="en-US" sz="1300" dirty="0"/>
              <a:t>McBride, D., &amp; Williams, S. (2001). Audiometric notch as a sign of noise induced hearing loss. </a:t>
            </a:r>
            <a:r>
              <a:rPr lang="en-US" sz="1300" i="1" dirty="0"/>
              <a:t>Occupational and Environmental Medicine</a:t>
            </a:r>
            <a:r>
              <a:rPr lang="en-US" sz="1300" dirty="0"/>
              <a:t>, </a:t>
            </a:r>
            <a:r>
              <a:rPr lang="en-US" sz="1300" i="1" dirty="0"/>
              <a:t>58</a:t>
            </a:r>
            <a:r>
              <a:rPr lang="en-US" sz="1300" dirty="0"/>
              <a:t>(1), 46–	51. https://</a:t>
            </a:r>
            <a:r>
              <a:rPr lang="en-US" sz="1300" dirty="0" err="1"/>
              <a:t>doi.org</a:t>
            </a:r>
            <a:r>
              <a:rPr lang="en-US" sz="1300" dirty="0"/>
              <a:t>/10.1136/oem.58.1.46</a:t>
            </a:r>
          </a:p>
          <a:p>
            <a:pPr marL="0" indent="0">
              <a:lnSpc>
                <a:spcPct val="110000"/>
              </a:lnSpc>
              <a:buNone/>
            </a:pPr>
            <a:r>
              <a:rPr lang="en-US" sz="1300" dirty="0"/>
              <a:t>Merchant, J. (2022, March 8). Spectrograph stills [Photograph]. In </a:t>
            </a:r>
            <a:r>
              <a:rPr lang="en-US" sz="1300" i="1" dirty="0"/>
              <a:t>We Transfer Video Image</a:t>
            </a:r>
            <a:r>
              <a:rPr lang="en-US" sz="1300" dirty="0"/>
              <a:t>.</a:t>
            </a:r>
          </a:p>
          <a:p>
            <a:pPr marL="0" indent="0">
              <a:lnSpc>
                <a:spcPct val="110000"/>
              </a:lnSpc>
              <a:buNone/>
            </a:pPr>
            <a:r>
              <a:rPr lang="en-US" sz="1300" dirty="0" err="1"/>
              <a:t>Neitzel</a:t>
            </a:r>
            <a:r>
              <a:rPr lang="en-US" sz="1300" dirty="0"/>
              <a:t>, R. L., &amp; </a:t>
            </a:r>
            <a:r>
              <a:rPr lang="en-US" sz="1300" dirty="0" err="1"/>
              <a:t>Fligor</a:t>
            </a:r>
            <a:r>
              <a:rPr lang="en-US" sz="1300" dirty="0"/>
              <a:t>, B. J. (2019). Risk of noise-induced hearing loss due to 	recreational sound: Review and recommendations. </a:t>
            </a:r>
            <a:r>
              <a:rPr lang="en-US" sz="1300" i="1" dirty="0"/>
              <a:t>Journal of the 	Acoustical Society of America</a:t>
            </a:r>
            <a:r>
              <a:rPr lang="en-US" sz="1300" dirty="0"/>
              <a:t>, </a:t>
            </a:r>
            <a:r>
              <a:rPr lang="en-US" sz="1300" i="1" dirty="0"/>
              <a:t>146</a:t>
            </a:r>
            <a:r>
              <a:rPr lang="en-US" sz="1300" dirty="0"/>
              <a:t>(5), 3911–3921. https://</a:t>
            </a:r>
            <a:r>
              <a:rPr lang="en-US" sz="1300" dirty="0" err="1"/>
              <a:t>doi.org</a:t>
            </a:r>
            <a:r>
              <a:rPr lang="en-US" sz="1300" dirty="0"/>
              <a:t>/10.1121/1.5132287</a:t>
            </a:r>
          </a:p>
          <a:p>
            <a:pPr marL="0" indent="0">
              <a:lnSpc>
                <a:spcPct val="110000"/>
              </a:lnSpc>
              <a:buNone/>
            </a:pPr>
            <a:r>
              <a:rPr lang="en-US" sz="1300" dirty="0" err="1"/>
              <a:t>Ntlhakana</a:t>
            </a:r>
            <a:r>
              <a:rPr lang="en-US" sz="1300" dirty="0"/>
              <a:t>, L., &amp; </a:t>
            </a:r>
            <a:r>
              <a:rPr lang="en-US" sz="1300" dirty="0" err="1"/>
              <a:t>Heliopoulos</a:t>
            </a:r>
            <a:r>
              <a:rPr lang="en-US" sz="1300" dirty="0"/>
              <a:t>, A. (2020). The hearing function of sound engineers: A hearing conservation perspective. </a:t>
            </a:r>
            <a:r>
              <a:rPr lang="en-US" sz="1300" i="1" dirty="0"/>
              <a:t>South African Journal of 	Communication Disorders</a:t>
            </a:r>
            <a:r>
              <a:rPr lang="en-US" sz="1300" dirty="0"/>
              <a:t>, </a:t>
            </a:r>
            <a:r>
              <a:rPr lang="en-US" sz="1300" i="1" dirty="0"/>
              <a:t>67</a:t>
            </a:r>
            <a:r>
              <a:rPr lang="en-US" sz="1300" dirty="0"/>
              <a:t>(1), 1–7. https://doi.org/10.4102/sajcd.v67i1.638</a:t>
            </a:r>
          </a:p>
          <a:p>
            <a:pPr marL="0" indent="0">
              <a:lnSpc>
                <a:spcPct val="110000"/>
              </a:lnSpc>
              <a:buNone/>
            </a:pPr>
            <a:r>
              <a:rPr lang="en-US" sz="1300" i="1" dirty="0"/>
              <a:t>Occupational noise exposure </a:t>
            </a:r>
            <a:r>
              <a:rPr lang="en-US" sz="1300" dirty="0"/>
              <a:t>(n.d.). Occupational Safety and Health Administration. Retrieved June 7, 2021, from 	https://</a:t>
            </a:r>
            <a:r>
              <a:rPr lang="en-US" sz="1300" dirty="0" err="1"/>
              <a:t>www.osha.gov</a:t>
            </a:r>
            <a:r>
              <a:rPr lang="en-US" sz="1300" dirty="0"/>
              <a:t>/noise/hearing-programs</a:t>
            </a:r>
          </a:p>
          <a:p>
            <a:pPr marL="0" indent="0">
              <a:lnSpc>
                <a:spcPct val="110000"/>
              </a:lnSpc>
              <a:buNone/>
            </a:pPr>
            <a:r>
              <a:rPr lang="en-US" sz="1300" dirty="0"/>
              <a:t>Park, M. S., Lee, H. Y., Kang, H. M., Ryu, E. W., Lee, S. K., &amp; Yeo, S. G. (2012). 	Clinical manifestations of aural fullness. </a:t>
            </a:r>
            <a:r>
              <a:rPr lang="en-US" sz="1300" i="1" dirty="0"/>
              <a:t>Yonsei Medical 	Journal</a:t>
            </a:r>
            <a:r>
              <a:rPr lang="en-US" sz="1300" dirty="0"/>
              <a:t>, </a:t>
            </a:r>
            <a:r>
              <a:rPr lang="en-US" sz="1300" i="1" dirty="0"/>
              <a:t>53</a:t>
            </a:r>
            <a:r>
              <a:rPr lang="en-US" sz="1300" dirty="0"/>
              <a:t>(5), 985–991. https://</a:t>
            </a:r>
            <a:r>
              <a:rPr lang="en-US" sz="1300" dirty="0" err="1"/>
              <a:t>doi.org</a:t>
            </a:r>
            <a:r>
              <a:rPr lang="en-US" sz="1300" dirty="0"/>
              <a:t>/10.3349/ymj.2012.53.5.985</a:t>
            </a:r>
          </a:p>
          <a:p>
            <a:pPr marL="0" indent="0">
              <a:lnSpc>
                <a:spcPct val="110000"/>
              </a:lnSpc>
              <a:buNone/>
            </a:pPr>
            <a:r>
              <a:rPr lang="en-US" sz="1300" dirty="0"/>
              <a:t>Ryan, A. F., </a:t>
            </a:r>
            <a:r>
              <a:rPr lang="en-US" sz="1300" dirty="0" err="1"/>
              <a:t>Kujawa</a:t>
            </a:r>
            <a:r>
              <a:rPr lang="en-US" sz="1300" dirty="0"/>
              <a:t>, S. G., Hammill, T., Le </a:t>
            </a:r>
            <a:r>
              <a:rPr lang="en-US" sz="1300" dirty="0" err="1"/>
              <a:t>Prell</a:t>
            </a:r>
            <a:r>
              <a:rPr lang="en-US" sz="1300" dirty="0"/>
              <a:t>, C., &amp; </a:t>
            </a:r>
            <a:r>
              <a:rPr lang="en-US" sz="1300" dirty="0" err="1"/>
              <a:t>Kil</a:t>
            </a:r>
            <a:r>
              <a:rPr lang="en-US" sz="1300" dirty="0"/>
              <a:t>, J. (2016). Temporary and permanent noise-induced threshold shifts. </a:t>
            </a:r>
            <a:r>
              <a:rPr lang="en-US" sz="1300" i="1" dirty="0"/>
              <a:t>Otology &amp; 	Neurotology</a:t>
            </a:r>
            <a:r>
              <a:rPr lang="en-US" sz="1300" dirty="0"/>
              <a:t>, </a:t>
            </a:r>
            <a:r>
              <a:rPr lang="en-US" sz="1300" i="1" dirty="0"/>
              <a:t>37</a:t>
            </a:r>
            <a:r>
              <a:rPr lang="en-US" sz="1300" dirty="0"/>
              <a:t>(8), 271–275. https://</a:t>
            </a:r>
            <a:r>
              <a:rPr lang="en-US" sz="1300" dirty="0" err="1"/>
              <a:t>doi.org</a:t>
            </a:r>
            <a:r>
              <a:rPr lang="en-US" sz="1300" dirty="0"/>
              <a:t>/10.1097/mao.0000000000001071</a:t>
            </a:r>
          </a:p>
          <a:p>
            <a:pPr marL="0" indent="0">
              <a:lnSpc>
                <a:spcPct val="110000"/>
              </a:lnSpc>
              <a:buNone/>
            </a:pPr>
            <a:r>
              <a:rPr lang="en-US" sz="1300" dirty="0"/>
              <a:t>Snapp, H., &amp; </a:t>
            </a:r>
            <a:r>
              <a:rPr lang="en-US" sz="1300" dirty="0" err="1"/>
              <a:t>Ausili</a:t>
            </a:r>
            <a:r>
              <a:rPr lang="en-US" sz="1300" dirty="0"/>
              <a:t>, S. (2020). Hearing with one ear: Consequences and treatments for profound unilateral hearing loss. </a:t>
            </a:r>
            <a:r>
              <a:rPr lang="en-US" sz="1300" i="1" dirty="0"/>
              <a:t>Journal of Clinical Medicine</a:t>
            </a:r>
            <a:r>
              <a:rPr lang="en-US" sz="1300" dirty="0"/>
              <a:t>, </a:t>
            </a:r>
            <a:r>
              <a:rPr lang="en-US" sz="1300" i="1" dirty="0"/>
              <a:t>9</a:t>
            </a:r>
            <a:r>
              <a:rPr lang="en-US" sz="1300" dirty="0"/>
              <a:t>(4), 	1010–1023. https://</a:t>
            </a:r>
            <a:r>
              <a:rPr lang="en-US" sz="1300" dirty="0" err="1"/>
              <a:t>doi.org</a:t>
            </a:r>
            <a:r>
              <a:rPr lang="en-US" sz="1300" dirty="0"/>
              <a:t>/10.3390/jcm9041010</a:t>
            </a:r>
          </a:p>
          <a:p>
            <a:pPr marL="0" indent="0">
              <a:lnSpc>
                <a:spcPct val="110000"/>
              </a:lnSpc>
              <a:buNone/>
            </a:pPr>
            <a:endParaRPr lang="en-US" sz="1100" b="1" dirty="0"/>
          </a:p>
          <a:p>
            <a:pPr marL="0" indent="0">
              <a:lnSpc>
                <a:spcPct val="110000"/>
              </a:lnSpc>
              <a:buNone/>
            </a:pPr>
            <a:endParaRPr lang="en-US" sz="1100" dirty="0"/>
          </a:p>
        </p:txBody>
      </p:sp>
    </p:spTree>
    <p:extLst>
      <p:ext uri="{BB962C8B-B14F-4D97-AF65-F5344CB8AC3E}">
        <p14:creationId xmlns:p14="http://schemas.microsoft.com/office/powerpoint/2010/main" val="5353692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902CA-DB50-6C43-884F-4E3B13617F97}"/>
              </a:ext>
            </a:extLst>
          </p:cNvPr>
          <p:cNvSpPr>
            <a:spLocks noGrp="1"/>
          </p:cNvSpPr>
          <p:nvPr>
            <p:ph type="title"/>
          </p:nvPr>
        </p:nvSpPr>
        <p:spPr>
          <a:xfrm>
            <a:off x="645459" y="960120"/>
            <a:ext cx="3865695" cy="4171278"/>
          </a:xfrm>
        </p:spPr>
        <p:txBody>
          <a:bodyPr>
            <a:normAutofit/>
          </a:bodyPr>
          <a:lstStyle/>
          <a:p>
            <a:pPr algn="r"/>
            <a:r>
              <a:rPr lang="en-US" sz="4400" dirty="0">
                <a:solidFill>
                  <a:schemeClr val="tx1"/>
                </a:solidFill>
              </a:rPr>
              <a:t>Contact Information</a:t>
            </a:r>
          </a:p>
        </p:txBody>
      </p:sp>
      <p:sp>
        <p:nvSpPr>
          <p:cNvPr id="3" name="Content Placeholder 2">
            <a:extLst>
              <a:ext uri="{FF2B5EF4-FFF2-40B4-BE49-F238E27FC236}">
                <a16:creationId xmlns:a16="http://schemas.microsoft.com/office/drawing/2014/main" id="{F28167BB-59C8-2644-87D9-30C5794B2976}"/>
              </a:ext>
            </a:extLst>
          </p:cNvPr>
          <p:cNvSpPr>
            <a:spLocks noGrp="1"/>
          </p:cNvSpPr>
          <p:nvPr>
            <p:ph idx="1"/>
          </p:nvPr>
        </p:nvSpPr>
        <p:spPr>
          <a:xfrm>
            <a:off x="1470024" y="1988820"/>
            <a:ext cx="9251951" cy="4171278"/>
          </a:xfrm>
        </p:spPr>
        <p:txBody>
          <a:bodyPr>
            <a:normAutofit/>
          </a:bodyPr>
          <a:lstStyle/>
          <a:p>
            <a:pPr marL="0" indent="0">
              <a:lnSpc>
                <a:spcPct val="110000"/>
              </a:lnSpc>
              <a:buNone/>
            </a:pPr>
            <a:endParaRPr lang="en-US" sz="1100" b="1" dirty="0"/>
          </a:p>
          <a:p>
            <a:pPr marL="0" indent="0">
              <a:lnSpc>
                <a:spcPct val="110000"/>
              </a:lnSpc>
              <a:buNone/>
            </a:pPr>
            <a:r>
              <a:rPr lang="en-US" sz="2400" dirty="0"/>
              <a:t>Email: </a:t>
            </a:r>
            <a:r>
              <a:rPr lang="en-US" sz="2400" dirty="0">
                <a:hlinkClick r:id="rId2"/>
              </a:rPr>
              <a:t>jonathanmikhail@live.com</a:t>
            </a:r>
            <a:endParaRPr lang="en-US" sz="2400" dirty="0"/>
          </a:p>
          <a:p>
            <a:pPr marL="0" indent="0">
              <a:lnSpc>
                <a:spcPct val="110000"/>
              </a:lnSpc>
              <a:buNone/>
            </a:pPr>
            <a:r>
              <a:rPr lang="en-US" sz="2400" dirty="0"/>
              <a:t>Clinic: Area Hearing &amp; Speech Clinic, INC. Joplin, Missouri </a:t>
            </a:r>
          </a:p>
          <a:p>
            <a:pPr marL="0" indent="0">
              <a:lnSpc>
                <a:spcPct val="110000"/>
              </a:lnSpc>
              <a:buNone/>
            </a:pPr>
            <a:r>
              <a:rPr lang="en-US" sz="2400" dirty="0"/>
              <a:t>LinkedIn: Jonathan Mikhail, Doctor of Audiology</a:t>
            </a:r>
          </a:p>
          <a:p>
            <a:pPr marL="0" indent="0">
              <a:lnSpc>
                <a:spcPct val="110000"/>
              </a:lnSpc>
              <a:buNone/>
            </a:pPr>
            <a:r>
              <a:rPr lang="en-US" sz="2400" dirty="0"/>
              <a:t>Instagram: @</a:t>
            </a:r>
            <a:r>
              <a:rPr lang="en-US" sz="2400" dirty="0" err="1"/>
              <a:t>areahearing</a:t>
            </a:r>
            <a:endParaRPr lang="en-US" sz="1100" dirty="0"/>
          </a:p>
        </p:txBody>
      </p:sp>
    </p:spTree>
    <p:extLst>
      <p:ext uri="{BB962C8B-B14F-4D97-AF65-F5344CB8AC3E}">
        <p14:creationId xmlns:p14="http://schemas.microsoft.com/office/powerpoint/2010/main" val="6827959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334B8-EA33-F742-A600-D71CFF5A99A0}"/>
              </a:ext>
            </a:extLst>
          </p:cNvPr>
          <p:cNvSpPr>
            <a:spLocks noGrp="1"/>
          </p:cNvSpPr>
          <p:nvPr>
            <p:ph type="title"/>
          </p:nvPr>
        </p:nvSpPr>
        <p:spPr/>
        <p:txBody>
          <a:bodyPr/>
          <a:lstStyle/>
          <a:p>
            <a:r>
              <a:rPr lang="en-US" dirty="0"/>
              <a:t>Unhealthy Levels of Sound Exposure</a:t>
            </a:r>
          </a:p>
        </p:txBody>
      </p:sp>
      <p:sp>
        <p:nvSpPr>
          <p:cNvPr id="3" name="Content Placeholder 2">
            <a:extLst>
              <a:ext uri="{FF2B5EF4-FFF2-40B4-BE49-F238E27FC236}">
                <a16:creationId xmlns:a16="http://schemas.microsoft.com/office/drawing/2014/main" id="{0EBDAE2A-FBEC-A84E-BAAF-95E58DF10C6B}"/>
              </a:ext>
            </a:extLst>
          </p:cNvPr>
          <p:cNvSpPr>
            <a:spLocks noGrp="1"/>
          </p:cNvSpPr>
          <p:nvPr>
            <p:ph idx="1"/>
          </p:nvPr>
        </p:nvSpPr>
        <p:spPr>
          <a:xfrm>
            <a:off x="1219200" y="2171700"/>
            <a:ext cx="10839450" cy="4686300"/>
          </a:xfrm>
        </p:spPr>
        <p:txBody>
          <a:bodyPr>
            <a:normAutofit/>
          </a:bodyPr>
          <a:lstStyle/>
          <a:p>
            <a:r>
              <a:rPr lang="en-US" sz="2800" dirty="0"/>
              <a:t>Noise Induced Hearing Loss (NIHL) is considered one of the most common occupational illnesses in the United States and in Europe (</a:t>
            </a:r>
            <a:r>
              <a:rPr lang="en-US" sz="2800" dirty="0" err="1"/>
              <a:t>Neitzel</a:t>
            </a:r>
            <a:r>
              <a:rPr lang="en-US" sz="2800" dirty="0"/>
              <a:t> and </a:t>
            </a:r>
            <a:r>
              <a:rPr lang="en-US" sz="2800" dirty="0" err="1"/>
              <a:t>Fligor</a:t>
            </a:r>
            <a:r>
              <a:rPr lang="en-US" sz="2800" dirty="0"/>
              <a:t>, 2019). </a:t>
            </a:r>
          </a:p>
          <a:p>
            <a:r>
              <a:rPr lang="en-US" sz="2800" dirty="0"/>
              <a:t>An industrial rule is any consistent noise over an 8-hour period at 85dBA or more, hearing protection should always be worn. </a:t>
            </a:r>
          </a:p>
        </p:txBody>
      </p:sp>
      <p:pic>
        <p:nvPicPr>
          <p:cNvPr id="6" name="Graphic 5" descr="Settings outline">
            <a:extLst>
              <a:ext uri="{FF2B5EF4-FFF2-40B4-BE49-F238E27FC236}">
                <a16:creationId xmlns:a16="http://schemas.microsoft.com/office/drawing/2014/main" id="{4FF394A7-AE6C-9946-9D04-154DD68EB1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58400" y="514350"/>
            <a:ext cx="914400" cy="914400"/>
          </a:xfrm>
          <a:prstGeom prst="rect">
            <a:avLst/>
          </a:prstGeom>
        </p:spPr>
      </p:pic>
      <p:sp>
        <p:nvSpPr>
          <p:cNvPr id="4" name="AutoShape 2" descr="Headphone Simple Vector Modern Icon Ear Protection Sign Mandatory Hearing  Protection Stock Illustration - Download Image Now - iStock">
            <a:extLst>
              <a:ext uri="{FF2B5EF4-FFF2-40B4-BE49-F238E27FC236}">
                <a16:creationId xmlns:a16="http://schemas.microsoft.com/office/drawing/2014/main" id="{4A937FB6-6F74-4C4D-A8FA-FBC6EA878D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Headphone Simple Vector Modern Icon Ear Protection Sign Mandatory Hearing  Protection Stock Illustration - Download Image Now - iStock">
            <a:extLst>
              <a:ext uri="{FF2B5EF4-FFF2-40B4-BE49-F238E27FC236}">
                <a16:creationId xmlns:a16="http://schemas.microsoft.com/office/drawing/2014/main" id="{8A5D8C35-6D64-0143-A6C0-02E53189AAA4}"/>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Audio Recording Apr 10, 2022 at 2:42:47 PM" descr="Audio Recording Apr 10, 2022 at 2:42:47 PM">
            <a:hlinkClick r:id="" action="ppaction://media"/>
            <a:extLst>
              <a:ext uri="{FF2B5EF4-FFF2-40B4-BE49-F238E27FC236}">
                <a16:creationId xmlns:a16="http://schemas.microsoft.com/office/drawing/2014/main" id="{ADBCF227-93C9-3645-AA69-8FE8F4672C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72800" y="485775"/>
            <a:ext cx="812800" cy="812800"/>
          </a:xfrm>
          <a:prstGeom prst="rect">
            <a:avLst/>
          </a:prstGeom>
        </p:spPr>
      </p:pic>
    </p:spTree>
    <p:extLst>
      <p:ext uri="{BB962C8B-B14F-4D97-AF65-F5344CB8AC3E}">
        <p14:creationId xmlns:p14="http://schemas.microsoft.com/office/powerpoint/2010/main" val="454451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63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076" name="Rectangle 70">
            <a:extLst>
              <a:ext uri="{FF2B5EF4-FFF2-40B4-BE49-F238E27FC236}">
                <a16:creationId xmlns:a16="http://schemas.microsoft.com/office/drawing/2014/main" id="{AA6EC888-B85F-410F-B430-06583E94B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77" name="Rectangle 72">
            <a:extLst>
              <a:ext uri="{FF2B5EF4-FFF2-40B4-BE49-F238E27FC236}">
                <a16:creationId xmlns:a16="http://schemas.microsoft.com/office/drawing/2014/main" id="{9485DA84-CB73-4E5E-9864-2460CE2805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8" name="Rectangle 74">
            <a:extLst>
              <a:ext uri="{FF2B5EF4-FFF2-40B4-BE49-F238E27FC236}">
                <a16:creationId xmlns:a16="http://schemas.microsoft.com/office/drawing/2014/main" id="{7D49185E-361A-421B-8F2D-11C7FFC686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14B85BAA-C37F-44B4-B427-B4F10EBB41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4668"/>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EDC4EE06-D7B4-4FAC-A561-38A1C3802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9018D83B-903C-4782-B1BB-A45164A71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8785589A-A5AC-409A-B2A2-24D871B4C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867" y="158782"/>
            <a:ext cx="11870265" cy="65378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Levels Of Noise In Decibels (dB) Level Comparison Chart - Sound Proofing  Guide">
            <a:extLst>
              <a:ext uri="{FF2B5EF4-FFF2-40B4-BE49-F238E27FC236}">
                <a16:creationId xmlns:a16="http://schemas.microsoft.com/office/drawing/2014/main" id="{DD91C78A-7948-5740-B30B-36BD9429DE1A}"/>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351642" y="1162277"/>
            <a:ext cx="9488714" cy="453086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Recording Apr 10, 2022 at 2:46:06 PM" descr="Audio Recording Apr 10, 2022 at 2:46:06 PM">
            <a:hlinkClick r:id="" action="ppaction://media"/>
            <a:extLst>
              <a:ext uri="{FF2B5EF4-FFF2-40B4-BE49-F238E27FC236}">
                <a16:creationId xmlns:a16="http://schemas.microsoft.com/office/drawing/2014/main" id="{65E2578B-BE29-0A4E-BDAB-DD27F724395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72503" y="361092"/>
            <a:ext cx="812800" cy="812800"/>
          </a:xfrm>
          <a:prstGeom prst="rect">
            <a:avLst/>
          </a:prstGeom>
        </p:spPr>
      </p:pic>
    </p:spTree>
    <p:extLst>
      <p:ext uri="{BB962C8B-B14F-4D97-AF65-F5344CB8AC3E}">
        <p14:creationId xmlns:p14="http://schemas.microsoft.com/office/powerpoint/2010/main" val="3412252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12D95-0DAE-7049-A11B-C53D227CB91F}"/>
              </a:ext>
            </a:extLst>
          </p:cNvPr>
          <p:cNvSpPr>
            <a:spLocks noGrp="1"/>
          </p:cNvSpPr>
          <p:nvPr>
            <p:ph type="title"/>
          </p:nvPr>
        </p:nvSpPr>
        <p:spPr/>
        <p:txBody>
          <a:bodyPr/>
          <a:lstStyle/>
          <a:p>
            <a:r>
              <a:rPr lang="en-US" dirty="0"/>
              <a:t>Unhealthy Levels of Sound Exposure</a:t>
            </a:r>
          </a:p>
        </p:txBody>
      </p:sp>
      <p:sp>
        <p:nvSpPr>
          <p:cNvPr id="3" name="Content Placeholder 2">
            <a:extLst>
              <a:ext uri="{FF2B5EF4-FFF2-40B4-BE49-F238E27FC236}">
                <a16:creationId xmlns:a16="http://schemas.microsoft.com/office/drawing/2014/main" id="{D4819674-7FE4-5746-A7C2-69A09DB88B3B}"/>
              </a:ext>
            </a:extLst>
          </p:cNvPr>
          <p:cNvSpPr>
            <a:spLocks noGrp="1"/>
          </p:cNvSpPr>
          <p:nvPr>
            <p:ph idx="1"/>
          </p:nvPr>
        </p:nvSpPr>
        <p:spPr>
          <a:xfrm>
            <a:off x="1085851" y="1600200"/>
            <a:ext cx="10972800" cy="5040630"/>
          </a:xfrm>
        </p:spPr>
        <p:txBody>
          <a:bodyPr/>
          <a:lstStyle/>
          <a:p>
            <a:r>
              <a:rPr lang="en-US" sz="3200" dirty="0"/>
              <a:t>For every 3dB change in the average exposure level, the allowable exposure duration can be halved or doubled. </a:t>
            </a:r>
          </a:p>
          <a:p>
            <a:r>
              <a:rPr lang="en-US" sz="3200" dirty="0"/>
              <a:t>For example:</a:t>
            </a:r>
          </a:p>
          <a:p>
            <a:pPr lvl="1"/>
            <a:r>
              <a:rPr lang="en-US" sz="2800" dirty="0"/>
              <a:t>Using a 3dB rule, a noise exposure of 85dBA on average for eight hours has identical risk of NIHL over time as an exposure of 88dBA for four hours, 91dBA for two hours, 94dBA for one hours, and so on (NIOSH, 1998). </a:t>
            </a:r>
          </a:p>
          <a:p>
            <a:r>
              <a:rPr lang="en-US" sz="3200" dirty="0"/>
              <a:t>To put it simply, the louder something gets after 85dBA, </a:t>
            </a:r>
            <a:r>
              <a:rPr lang="en-US" sz="3200" i="1" dirty="0"/>
              <a:t>the</a:t>
            </a:r>
            <a:r>
              <a:rPr lang="en-US" sz="3200" dirty="0"/>
              <a:t> </a:t>
            </a:r>
            <a:r>
              <a:rPr lang="en-US" sz="3200" i="1" dirty="0"/>
              <a:t>sooner</a:t>
            </a:r>
            <a:r>
              <a:rPr lang="en-US" sz="3200" dirty="0"/>
              <a:t> </a:t>
            </a:r>
            <a:r>
              <a:rPr lang="en-US" sz="3200" i="1" dirty="0"/>
              <a:t>NIHL</a:t>
            </a:r>
            <a:r>
              <a:rPr lang="en-US" sz="3200" dirty="0"/>
              <a:t> </a:t>
            </a:r>
            <a:r>
              <a:rPr lang="en-US" sz="3200" i="1" dirty="0"/>
              <a:t>will</a:t>
            </a:r>
            <a:r>
              <a:rPr lang="en-US" sz="3200" dirty="0"/>
              <a:t> </a:t>
            </a:r>
            <a:r>
              <a:rPr lang="en-US" sz="3200" i="1" dirty="0"/>
              <a:t>occur</a:t>
            </a:r>
            <a:r>
              <a:rPr lang="en-US" sz="3200" dirty="0"/>
              <a:t> </a:t>
            </a:r>
            <a:r>
              <a:rPr lang="en-US" sz="3200" i="1" dirty="0"/>
              <a:t>in</a:t>
            </a:r>
            <a:r>
              <a:rPr lang="en-US" sz="3200" dirty="0"/>
              <a:t> </a:t>
            </a:r>
            <a:r>
              <a:rPr lang="en-US" sz="3200" i="1" dirty="0"/>
              <a:t>the</a:t>
            </a:r>
            <a:r>
              <a:rPr lang="en-US" sz="3200" dirty="0"/>
              <a:t> </a:t>
            </a:r>
            <a:r>
              <a:rPr lang="en-US" sz="3200" i="1" dirty="0"/>
              <a:t>listener</a:t>
            </a:r>
            <a:r>
              <a:rPr lang="en-US" sz="3200" dirty="0"/>
              <a:t>. </a:t>
            </a:r>
          </a:p>
          <a:p>
            <a:pPr marL="457200" lvl="1" indent="0">
              <a:buNone/>
            </a:pPr>
            <a:endParaRPr lang="en-US" dirty="0"/>
          </a:p>
        </p:txBody>
      </p:sp>
      <p:pic>
        <p:nvPicPr>
          <p:cNvPr id="5" name="Graphic 4" descr="Bar graph with upward trend with solid fill">
            <a:extLst>
              <a:ext uri="{FF2B5EF4-FFF2-40B4-BE49-F238E27FC236}">
                <a16:creationId xmlns:a16="http://schemas.microsoft.com/office/drawing/2014/main" id="{78747950-B3EF-FC40-957C-110EA7BEC8C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58400" y="434340"/>
            <a:ext cx="914400" cy="914400"/>
          </a:xfrm>
          <a:prstGeom prst="rect">
            <a:avLst/>
          </a:prstGeom>
        </p:spPr>
      </p:pic>
      <p:pic>
        <p:nvPicPr>
          <p:cNvPr id="4" name="Audio Recording Apr 10, 2022 at 2:51:07 PM" descr="Audio Recording Apr 10, 2022 at 2:51:07 PM">
            <a:hlinkClick r:id="" action="ppaction://media"/>
            <a:extLst>
              <a:ext uri="{FF2B5EF4-FFF2-40B4-BE49-F238E27FC236}">
                <a16:creationId xmlns:a16="http://schemas.microsoft.com/office/drawing/2014/main" id="{4E4E6F6A-503B-9446-A0F3-79D1BC3A6FF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09325" y="434340"/>
            <a:ext cx="812800" cy="812800"/>
          </a:xfrm>
          <a:prstGeom prst="rect">
            <a:avLst/>
          </a:prstGeom>
        </p:spPr>
      </p:pic>
    </p:spTree>
    <p:extLst>
      <p:ext uri="{BB962C8B-B14F-4D97-AF65-F5344CB8AC3E}">
        <p14:creationId xmlns:p14="http://schemas.microsoft.com/office/powerpoint/2010/main" val="3530918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2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A4B2E-BCC6-BA43-A889-5818976BEDBC}"/>
              </a:ext>
            </a:extLst>
          </p:cNvPr>
          <p:cNvSpPr>
            <a:spLocks noGrp="1"/>
          </p:cNvSpPr>
          <p:nvPr>
            <p:ph type="title"/>
          </p:nvPr>
        </p:nvSpPr>
        <p:spPr/>
        <p:txBody>
          <a:bodyPr/>
          <a:lstStyle/>
          <a:p>
            <a:r>
              <a:rPr lang="en-US" dirty="0"/>
              <a:t>Symptoms of NIHL</a:t>
            </a:r>
          </a:p>
        </p:txBody>
      </p:sp>
      <p:sp>
        <p:nvSpPr>
          <p:cNvPr id="3" name="Content Placeholder 2">
            <a:extLst>
              <a:ext uri="{FF2B5EF4-FFF2-40B4-BE49-F238E27FC236}">
                <a16:creationId xmlns:a16="http://schemas.microsoft.com/office/drawing/2014/main" id="{523053B9-4C31-7844-946E-ED19260E919C}"/>
              </a:ext>
            </a:extLst>
          </p:cNvPr>
          <p:cNvSpPr>
            <a:spLocks noGrp="1"/>
          </p:cNvSpPr>
          <p:nvPr>
            <p:ph idx="1"/>
          </p:nvPr>
        </p:nvSpPr>
        <p:spPr>
          <a:xfrm>
            <a:off x="1219200" y="1789744"/>
            <a:ext cx="10267950" cy="4553906"/>
          </a:xfrm>
        </p:spPr>
        <p:txBody>
          <a:bodyPr>
            <a:normAutofit/>
          </a:bodyPr>
          <a:lstStyle/>
          <a:p>
            <a:r>
              <a:rPr lang="en-US" sz="2400" dirty="0"/>
              <a:t>Musicians and sound engineers both report, as a symptom of NIHL, aural fullness and tinnitus (</a:t>
            </a:r>
            <a:r>
              <a:rPr lang="en-US" sz="2400" dirty="0" err="1"/>
              <a:t>Ntlhakana</a:t>
            </a:r>
            <a:r>
              <a:rPr lang="en-US" sz="2400" dirty="0"/>
              <a:t> and </a:t>
            </a:r>
            <a:r>
              <a:rPr lang="en-US" sz="2400" dirty="0" err="1"/>
              <a:t>Heliopoulos</a:t>
            </a:r>
            <a:r>
              <a:rPr lang="en-US" sz="2400" dirty="0"/>
              <a:t>, 2020).</a:t>
            </a:r>
          </a:p>
          <a:p>
            <a:r>
              <a:rPr lang="en-US" sz="2400" dirty="0"/>
              <a:t>Aural fullness: ear pressure or a clogging sensation of the ear (Park et al., 2012). </a:t>
            </a:r>
          </a:p>
          <a:p>
            <a:pPr lvl="1"/>
            <a:r>
              <a:rPr lang="en-US" dirty="0"/>
              <a:t>Chronic exposure to noise at excessively high volumes can also attribute to aural fullness in listeners.</a:t>
            </a:r>
            <a:endParaRPr lang="en-US" sz="1800" dirty="0"/>
          </a:p>
          <a:p>
            <a:r>
              <a:rPr lang="en-US" sz="2400" dirty="0"/>
              <a:t>Tinnitus: the conscious expression of a sound that originates in an involuntary manner in the head of its owner (McFadden, 1982). </a:t>
            </a:r>
          </a:p>
          <a:p>
            <a:pPr lvl="1"/>
            <a:r>
              <a:rPr lang="en-US" dirty="0"/>
              <a:t>Much of tinnitus is caused by prolonged and repeated noise exposure.</a:t>
            </a:r>
          </a:p>
          <a:p>
            <a:pPr marL="987552" lvl="2" indent="0">
              <a:buNone/>
            </a:pPr>
            <a:endParaRPr lang="en-US" sz="1600" dirty="0"/>
          </a:p>
        </p:txBody>
      </p:sp>
      <p:pic>
        <p:nvPicPr>
          <p:cNvPr id="5" name="Graphic 4" descr="Ear outline">
            <a:extLst>
              <a:ext uri="{FF2B5EF4-FFF2-40B4-BE49-F238E27FC236}">
                <a16:creationId xmlns:a16="http://schemas.microsoft.com/office/drawing/2014/main" id="{09A0B548-AB47-E341-AA7B-712B8CFC48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15000" y="514350"/>
            <a:ext cx="914400" cy="914400"/>
          </a:xfrm>
          <a:prstGeom prst="rect">
            <a:avLst/>
          </a:prstGeom>
        </p:spPr>
      </p:pic>
      <p:pic>
        <p:nvPicPr>
          <p:cNvPr id="4" name="Audio Recording Apr 10, 2022 at 2:55:09 PM" descr="Audio Recording Apr 10, 2022 at 2:55:09 PM">
            <a:hlinkClick r:id="" action="ppaction://media"/>
            <a:extLst>
              <a:ext uri="{FF2B5EF4-FFF2-40B4-BE49-F238E27FC236}">
                <a16:creationId xmlns:a16="http://schemas.microsoft.com/office/drawing/2014/main" id="{79B82AFC-3EC6-B144-A393-AA770DD0E4F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14000" y="424661"/>
            <a:ext cx="812800" cy="812800"/>
          </a:xfrm>
          <a:prstGeom prst="rect">
            <a:avLst/>
          </a:prstGeom>
        </p:spPr>
      </p:pic>
    </p:spTree>
    <p:extLst>
      <p:ext uri="{BB962C8B-B14F-4D97-AF65-F5344CB8AC3E}">
        <p14:creationId xmlns:p14="http://schemas.microsoft.com/office/powerpoint/2010/main" val="4025153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7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A6EC888-B85F-410F-B430-06583E94B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Rectangle 72">
            <a:extLst>
              <a:ext uri="{FF2B5EF4-FFF2-40B4-BE49-F238E27FC236}">
                <a16:creationId xmlns:a16="http://schemas.microsoft.com/office/drawing/2014/main" id="{9485DA84-CB73-4E5E-9864-2460CE2805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7D49185E-361A-421B-8F2D-11C7FFC686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14B85BAA-C37F-44B4-B427-B4F10EBB41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4668"/>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EDC4EE06-D7B4-4FAC-A561-38A1C3802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9018D83B-903C-4782-B1BB-A45164A71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8785589A-A5AC-409A-B2A2-24D871B4C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867" y="158782"/>
            <a:ext cx="11870265" cy="65378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Illustration explaining what it's like to have noise-induced hearing loss. ">
            <a:extLst>
              <a:ext uri="{FF2B5EF4-FFF2-40B4-BE49-F238E27FC236}">
                <a16:creationId xmlns:a16="http://schemas.microsoft.com/office/drawing/2014/main" id="{44D09890-F372-7849-B54F-351E50334F6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282028" y="480515"/>
            <a:ext cx="9627943" cy="5892302"/>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Recording Apr 10, 2022 at 2:58:50 PM" descr="Audio Recording Apr 10, 2022 at 2:58:50 PM">
            <a:hlinkClick r:id="" action="ppaction://media"/>
            <a:extLst>
              <a:ext uri="{FF2B5EF4-FFF2-40B4-BE49-F238E27FC236}">
                <a16:creationId xmlns:a16="http://schemas.microsoft.com/office/drawing/2014/main" id="{17CB94F7-34F9-B942-9C4F-9B3250C117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84005" y="445313"/>
            <a:ext cx="812800" cy="812800"/>
          </a:xfrm>
          <a:prstGeom prst="rect">
            <a:avLst/>
          </a:prstGeom>
        </p:spPr>
      </p:pic>
    </p:spTree>
    <p:extLst>
      <p:ext uri="{BB962C8B-B14F-4D97-AF65-F5344CB8AC3E}">
        <p14:creationId xmlns:p14="http://schemas.microsoft.com/office/powerpoint/2010/main" val="423272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3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A6EC888-B85F-410F-B430-06583E94B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Rectangle 72">
            <a:extLst>
              <a:ext uri="{FF2B5EF4-FFF2-40B4-BE49-F238E27FC236}">
                <a16:creationId xmlns:a16="http://schemas.microsoft.com/office/drawing/2014/main" id="{9485DA84-CB73-4E5E-9864-2460CE2805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7D49185E-361A-421B-8F2D-11C7FFC686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14B85BAA-C37F-44B4-B427-B4F10EBB41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4668"/>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EDC4EE06-D7B4-4FAC-A561-38A1C3802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9018D83B-903C-4782-B1BB-A45164A71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8785589A-A5AC-409A-B2A2-24D871B4C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867" y="158782"/>
            <a:ext cx="11870265" cy="65378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Tinnitus symptoms and signs">
            <a:extLst>
              <a:ext uri="{FF2B5EF4-FFF2-40B4-BE49-F238E27FC236}">
                <a16:creationId xmlns:a16="http://schemas.microsoft.com/office/drawing/2014/main" id="{CF97A2AB-E887-134E-A53C-F72DDDC1D960}"/>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tretch>
            <a:fillRect/>
          </a:stretch>
        </p:blipFill>
        <p:spPr bwMode="auto">
          <a:xfrm>
            <a:off x="2588677" y="480515"/>
            <a:ext cx="7014645" cy="5892302"/>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Recording Apr 10, 2022 at 3:01:52 PM" descr="Audio Recording Apr 10, 2022 at 3:01:52 PM">
            <a:hlinkClick r:id="" action="ppaction://media"/>
            <a:extLst>
              <a:ext uri="{FF2B5EF4-FFF2-40B4-BE49-F238E27FC236}">
                <a16:creationId xmlns:a16="http://schemas.microsoft.com/office/drawing/2014/main" id="{EF7A7167-D697-B04C-B0FA-C797F370C8F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18848" y="480515"/>
            <a:ext cx="812800" cy="812800"/>
          </a:xfrm>
          <a:prstGeom prst="rect">
            <a:avLst/>
          </a:prstGeom>
        </p:spPr>
      </p:pic>
    </p:spTree>
    <p:extLst>
      <p:ext uri="{BB962C8B-B14F-4D97-AF65-F5344CB8AC3E}">
        <p14:creationId xmlns:p14="http://schemas.microsoft.com/office/powerpoint/2010/main" val="1223753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104" name="Rectangle 76">
            <a:extLst>
              <a:ext uri="{FF2B5EF4-FFF2-40B4-BE49-F238E27FC236}">
                <a16:creationId xmlns:a16="http://schemas.microsoft.com/office/drawing/2014/main" id="{1D868099-6145-4BC0-A5EA-74BEF1776B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FCEE4C-517A-DF4A-87B5-FCA9176A051D}"/>
              </a:ext>
            </a:extLst>
          </p:cNvPr>
          <p:cNvSpPr>
            <a:spLocks noGrp="1"/>
          </p:cNvSpPr>
          <p:nvPr>
            <p:ph type="title"/>
          </p:nvPr>
        </p:nvSpPr>
        <p:spPr>
          <a:xfrm>
            <a:off x="8471424" y="1110882"/>
            <a:ext cx="3053039" cy="1060817"/>
          </a:xfrm>
        </p:spPr>
        <p:txBody>
          <a:bodyPr vert="horz" lIns="91440" tIns="45720" rIns="91440" bIns="45720" rtlCol="0" anchor="b">
            <a:normAutofit fontScale="90000"/>
          </a:bodyPr>
          <a:lstStyle/>
          <a:p>
            <a:r>
              <a:rPr lang="en-US" sz="3600" cap="all" dirty="0"/>
              <a:t>How to read an audiogram</a:t>
            </a:r>
          </a:p>
        </p:txBody>
      </p:sp>
      <p:pic>
        <p:nvPicPr>
          <p:cNvPr id="4098" name="Picture 2" descr="How to Read an Audiogram and Determine Degrees of Hearing Loss">
            <a:extLst>
              <a:ext uri="{FF2B5EF4-FFF2-40B4-BE49-F238E27FC236}">
                <a16:creationId xmlns:a16="http://schemas.microsoft.com/office/drawing/2014/main" id="{9F0D2E7E-46EE-7A42-A8AB-030D15412736}"/>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76562" y="323648"/>
            <a:ext cx="6939334" cy="6210704"/>
          </a:xfrm>
          <a:prstGeom prst="rect">
            <a:avLst/>
          </a:prstGeom>
          <a:noFill/>
          <a:extLst>
            <a:ext uri="{909E8E84-426E-40DD-AFC4-6F175D3DCCD1}">
              <a14:hiddenFill xmlns:a14="http://schemas.microsoft.com/office/drawing/2010/main">
                <a:solidFill>
                  <a:srgbClr val="FFFFFF"/>
                </a:solidFill>
              </a14:hiddenFill>
            </a:ext>
          </a:extLst>
        </p:spPr>
      </p:pic>
      <p:sp>
        <p:nvSpPr>
          <p:cNvPr id="4105" name="Freeform 6">
            <a:extLst>
              <a:ext uri="{FF2B5EF4-FFF2-40B4-BE49-F238E27FC236}">
                <a16:creationId xmlns:a16="http://schemas.microsoft.com/office/drawing/2014/main" id="{CC1026F7-DECB-49B4-A565-518BBA445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983434" y="640080"/>
            <a:ext cx="2296028" cy="3674981"/>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pic>
        <p:nvPicPr>
          <p:cNvPr id="3" name="Audio Recording Apr 10, 2022 at 3:05:36 PM" descr="Audio Recording Apr 10, 2022 at 3:05:36 PM">
            <a:hlinkClick r:id="" action="ppaction://media"/>
            <a:extLst>
              <a:ext uri="{FF2B5EF4-FFF2-40B4-BE49-F238E27FC236}">
                <a16:creationId xmlns:a16="http://schemas.microsoft.com/office/drawing/2014/main" id="{C360D85E-505A-0747-9085-95406593DB2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02638" y="555859"/>
            <a:ext cx="812800" cy="812800"/>
          </a:xfrm>
          <a:prstGeom prst="rect">
            <a:avLst/>
          </a:prstGeom>
        </p:spPr>
      </p:pic>
    </p:spTree>
    <p:extLst>
      <p:ext uri="{BB962C8B-B14F-4D97-AF65-F5344CB8AC3E}">
        <p14:creationId xmlns:p14="http://schemas.microsoft.com/office/powerpoint/2010/main" val="344746948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3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{87457EB5-DA43-464B-93D7-47F13CC85A2C}tf10001072</Template>
  <TotalTime>6569</TotalTime>
  <Words>1681</Words>
  <Application>Microsoft Macintosh PowerPoint</Application>
  <PresentationFormat>Widescreen</PresentationFormat>
  <Paragraphs>118</Paragraphs>
  <Slides>29</Slides>
  <Notes>10</Notes>
  <HiddenSlides>0</HiddenSlides>
  <MMClips>32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29</vt:i4>
      </vt:variant>
    </vt:vector>
  </HeadingPairs>
  <TitlesOfParts>
    <vt:vector size="32" baseType="lpstr">
      <vt:lpstr>Calibri</vt:lpstr>
      <vt:lpstr>Franklin Gothic Book</vt:lpstr>
      <vt:lpstr>Crop</vt:lpstr>
      <vt:lpstr>Hearing Loss, prevention, &amp; Management</vt:lpstr>
      <vt:lpstr>PowerPoint Presentation</vt:lpstr>
      <vt:lpstr>Unhealthy Levels of Sound Exposure</vt:lpstr>
      <vt:lpstr>PowerPoint Presentation</vt:lpstr>
      <vt:lpstr>Unhealthy Levels of Sound Exposure</vt:lpstr>
      <vt:lpstr>Symptoms of NIHL</vt:lpstr>
      <vt:lpstr>PowerPoint Presentation</vt:lpstr>
      <vt:lpstr>PowerPoint Presentation</vt:lpstr>
      <vt:lpstr>How to read an audiogram</vt:lpstr>
      <vt:lpstr>Symptoms of NIHL Part 1</vt:lpstr>
      <vt:lpstr>Symptoms of NIHL Part 2</vt:lpstr>
      <vt:lpstr>Symptoms of NIHL Part 3</vt:lpstr>
      <vt:lpstr>PowerPoint Presentation</vt:lpstr>
      <vt:lpstr>PowerPoint Presentation</vt:lpstr>
      <vt:lpstr>Normal Hearing</vt:lpstr>
      <vt:lpstr>Normal Spectrograph</vt:lpstr>
      <vt:lpstr>Mild Hearing Loss: Musician’s Notch @ 2000HZ</vt:lpstr>
      <vt:lpstr>2000Hz Spectrograph (Look at how much energy has dissipated at 2000Hz)</vt:lpstr>
      <vt:lpstr>Mild/Moderate High-Frequency Hearing Loss  6000Hz-8000Hz</vt:lpstr>
      <vt:lpstr>Severe Mid/High-Frequency Hearing Loss 2000Hz-8000Hz</vt:lpstr>
      <vt:lpstr>Severe high-frequency Spectrograph</vt:lpstr>
      <vt:lpstr>Moderate Low-Frequency Hearing Loss 250Hz-500Hz</vt:lpstr>
      <vt:lpstr>Low-frequency Spectrograph</vt:lpstr>
      <vt:lpstr>Implications of NIHL</vt:lpstr>
      <vt:lpstr>Implications of NIHL</vt:lpstr>
      <vt:lpstr>Implications of NIHL</vt:lpstr>
      <vt:lpstr>Hearing Loss Prevention</vt:lpstr>
      <vt:lpstr>References</vt:lpstr>
      <vt:lpstr>Contact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Hearing Loss &amp; Management</dc:title>
  <dc:creator>Jonathan Mikhail</dc:creator>
  <cp:lastModifiedBy>Jonathan Mikhail</cp:lastModifiedBy>
  <cp:revision>55</cp:revision>
  <dcterms:created xsi:type="dcterms:W3CDTF">2021-06-15T13:46:07Z</dcterms:created>
  <dcterms:modified xsi:type="dcterms:W3CDTF">2022-05-01T23:58:59Z</dcterms:modified>
</cp:coreProperties>
</file>